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4"/>
  </p:sldMasterIdLst>
  <p:notesMasterIdLst>
    <p:notesMasterId r:id="rId48"/>
  </p:notesMasterIdLst>
  <p:handoutMasterIdLst>
    <p:handoutMasterId r:id="rId49"/>
  </p:handoutMasterIdLst>
  <p:sldIdLst>
    <p:sldId id="261" r:id="rId5"/>
    <p:sldId id="267" r:id="rId6"/>
    <p:sldId id="272" r:id="rId7"/>
    <p:sldId id="365" r:id="rId8"/>
    <p:sldId id="366" r:id="rId9"/>
    <p:sldId id="367" r:id="rId10"/>
    <p:sldId id="368" r:id="rId11"/>
    <p:sldId id="369" r:id="rId12"/>
    <p:sldId id="344" r:id="rId13"/>
    <p:sldId id="274" r:id="rId14"/>
    <p:sldId id="275" r:id="rId15"/>
    <p:sldId id="276" r:id="rId16"/>
    <p:sldId id="277" r:id="rId17"/>
    <p:sldId id="337" r:id="rId18"/>
    <p:sldId id="326" r:id="rId19"/>
    <p:sldId id="270" r:id="rId20"/>
    <p:sldId id="371" r:id="rId21"/>
    <p:sldId id="332" r:id="rId22"/>
    <p:sldId id="347" r:id="rId23"/>
    <p:sldId id="372" r:id="rId24"/>
    <p:sldId id="385" r:id="rId25"/>
    <p:sldId id="386" r:id="rId26"/>
    <p:sldId id="374" r:id="rId27"/>
    <p:sldId id="271" r:id="rId28"/>
    <p:sldId id="383" r:id="rId29"/>
    <p:sldId id="348" r:id="rId30"/>
    <p:sldId id="349" r:id="rId31"/>
    <p:sldId id="350" r:id="rId32"/>
    <p:sldId id="351" r:id="rId33"/>
    <p:sldId id="346" r:id="rId34"/>
    <p:sldId id="388" r:id="rId35"/>
    <p:sldId id="375" r:id="rId36"/>
    <p:sldId id="384" r:id="rId37"/>
    <p:sldId id="376" r:id="rId38"/>
    <p:sldId id="377" r:id="rId39"/>
    <p:sldId id="378" r:id="rId40"/>
    <p:sldId id="379" r:id="rId41"/>
    <p:sldId id="362" r:id="rId42"/>
    <p:sldId id="363" r:id="rId43"/>
    <p:sldId id="380" r:id="rId44"/>
    <p:sldId id="364" r:id="rId45"/>
    <p:sldId id="352" r:id="rId46"/>
    <p:sldId id="381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Meyer" initials="MM" lastIdx="1" clrIdx="0">
    <p:extLst>
      <p:ext uri="{19B8F6BF-5375-455C-9EA6-DF929625EA0E}">
        <p15:presenceInfo xmlns:p15="http://schemas.microsoft.com/office/powerpoint/2012/main" userId="S::marco@principia-advisory.com::5ffa0e1c-9813-4aef-8df0-f1c5c0388e7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340"/>
    <a:srgbClr val="663300"/>
    <a:srgbClr val="01A1DD"/>
    <a:srgbClr val="1B3764"/>
    <a:srgbClr val="C4C4C4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706719-A510-4BCD-9C08-27675ED26988}" v="16" dt="2021-01-08T10:39:46.306"/>
    <p1510:client id="{9F254213-A9E9-AB4B-9B01-8F3EFEEACA7C}" v="51" dt="2021-01-07T13:16:37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 snapToObjects="1" showGuides="1">
      <p:cViewPr varScale="1">
        <p:scale>
          <a:sx n="82" d="100"/>
          <a:sy n="82" d="100"/>
        </p:scale>
        <p:origin x="1430" y="72"/>
      </p:cViewPr>
      <p:guideLst>
        <p:guide orient="horz" pos="2160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3T17:14:55.901" idx="1">
    <p:pos x="437" y="2246"/>
    <p:text>Pam, can you help rebuild image? 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E85D-3A3F-7B46-A18E-DF160D9D2CC7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A35F-9E58-5D40-92C1-D8C763100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92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99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20584" y="6557231"/>
            <a:ext cx="2133600" cy="270290"/>
          </a:xfrm>
        </p:spPr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584444"/>
            <a:ext cx="9144000" cy="8890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131352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 panose="020B0604020202020204" pitchFamily="34" charset="0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 panose="020B0604020202020204" pitchFamily="34" charset="0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 panose="020B0604020202020204" pitchFamily="34" charset="0"/>
              <a:buChar char="•"/>
              <a:tabLst/>
              <a:defRPr sz="1400"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Course/Lesson outline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7C63F-F306-B946-A1AC-9C32883A29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991755" y="4369383"/>
            <a:ext cx="1823999" cy="10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07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353B-495C-4B36-B7B9-BDB47B8D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FE95E1-3B2D-4F7F-8B4B-E56698179A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100">
            <a:extLst>
              <a:ext uri="{FF2B5EF4-FFF2-40B4-BE49-F238E27FC236}">
                <a16:creationId xmlns:a16="http://schemas.microsoft.com/office/drawing/2014/main" id="{09F59B51-C9CC-4DF6-8E10-4632928847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3923453" y="2057400"/>
            <a:ext cx="1297093" cy="115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D5A58856-F166-4DAD-97B3-888D3997E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0"/>
            <a:ext cx="77724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Term: definition. (Format “term” in bold.)</a:t>
            </a:r>
          </a:p>
        </p:txBody>
      </p:sp>
    </p:spTree>
    <p:extLst>
      <p:ext uri="{BB962C8B-B14F-4D97-AF65-F5344CB8AC3E}">
        <p14:creationId xmlns:p14="http://schemas.microsoft.com/office/powerpoint/2010/main" val="1405997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/>
              <a:t>Click to add Activity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28B54-DCF8-48E1-A25A-E747ACAB1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85231" y="5342758"/>
            <a:ext cx="1416844" cy="8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45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28B54-DCF8-48E1-A25A-E747ACAB1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028024" y="2576335"/>
            <a:ext cx="3087952" cy="191665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4512820"/>
            <a:ext cx="8001000" cy="6111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E4A9A1-6CA7-4F15-AE41-4322B29471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6019800"/>
            <a:ext cx="9144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1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/>
              <a:t>Click to add Activity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5A9553-962E-4240-844E-734EAAE42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33E492-9AFA-4CAE-B07B-7C1C0D61D7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91400" y="5450709"/>
            <a:ext cx="1416844" cy="7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84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4512820"/>
            <a:ext cx="8001000" cy="6111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DE749B-ABEB-48F3-9D2B-5E513D8652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05920" y="2575452"/>
            <a:ext cx="3532160" cy="1918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A1B561-FD09-4177-BEFF-5AE0DBC8A7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6019800"/>
            <a:ext cx="9144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1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336" r="336"/>
          <a:stretch/>
        </p:blipFill>
        <p:spPr>
          <a:xfrm>
            <a:off x="4800599" y="4615071"/>
            <a:ext cx="4354443" cy="224292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1302039"/>
            <a:ext cx="8460150" cy="4525963"/>
          </a:xfrm>
        </p:spPr>
        <p:txBody>
          <a:bodyPr/>
          <a:lstStyle>
            <a:lvl1pPr>
              <a:spcAft>
                <a:spcPts val="2400"/>
              </a:spcAft>
              <a:buFont typeface="+mj-lt"/>
              <a:buAutoNum type="arabicPeriod"/>
              <a:defRPr sz="2000"/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Insert Question #1</a:t>
            </a:r>
          </a:p>
          <a:p>
            <a:pPr lvl="0"/>
            <a:r>
              <a:rPr lang="en-US"/>
              <a:t>Insert Question #2</a:t>
            </a:r>
          </a:p>
          <a:p>
            <a:pPr lvl="0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4E754-7F02-4770-8121-961E43A23B05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Reflective Questions</a:t>
            </a:r>
          </a:p>
        </p:txBody>
      </p:sp>
    </p:spTree>
    <p:extLst>
      <p:ext uri="{BB962C8B-B14F-4D97-AF65-F5344CB8AC3E}">
        <p14:creationId xmlns:p14="http://schemas.microsoft.com/office/powerpoint/2010/main" val="3341243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36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No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193AA2-F1FD-415B-809F-52E7D4576B38}"/>
              </a:ext>
            </a:extLst>
          </p:cNvPr>
          <p:cNvSpPr/>
          <p:nvPr userDrawn="1"/>
        </p:nvSpPr>
        <p:spPr>
          <a:xfrm>
            <a:off x="0" y="0"/>
            <a:ext cx="9144000" cy="979749"/>
          </a:xfrm>
          <a:prstGeom prst="rect">
            <a:avLst/>
          </a:prstGeom>
          <a:solidFill>
            <a:schemeClr val="bg2"/>
          </a:solidFill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9465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41566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7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AAEF4164-1CFE-484B-A3C0-C09B6FA545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480783"/>
            <a:ext cx="7772400" cy="1362075"/>
          </a:xfrm>
        </p:spPr>
        <p:txBody>
          <a:bodyPr anchor="t"/>
          <a:lstStyle>
            <a:lvl1pPr algn="ctr">
              <a:defRPr sz="4000" b="0" cap="none" baseline="0"/>
            </a:lvl1pPr>
          </a:lstStyle>
          <a:p>
            <a:r>
              <a:rPr lang="en-US"/>
              <a:t>Click to add Topic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1980596"/>
            <a:ext cx="7772400" cy="1500187"/>
          </a:xfrm>
        </p:spPr>
        <p:txBody>
          <a:bodyPr anchor="b"/>
          <a:lstStyle>
            <a:lvl1pPr marL="0" indent="0" algn="ctr">
              <a:buNone/>
              <a:defRPr sz="4000">
                <a:solidFill>
                  <a:srgbClr val="EF334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"Topic [letter]"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20584" y="6553200"/>
            <a:ext cx="2133600" cy="257395"/>
          </a:xfrm>
        </p:spPr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1AF83B-8E2D-7949-9CEA-92605C41AA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6568440"/>
            <a:ext cx="1371600" cy="18288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CC377DE-FCD1-374D-BB2A-151824CFD645}"/>
              </a:ext>
            </a:extLst>
          </p:cNvPr>
          <p:cNvSpPr txBox="1">
            <a:spLocks/>
          </p:cNvSpPr>
          <p:nvPr userDrawn="1"/>
        </p:nvSpPr>
        <p:spPr>
          <a:xfrm>
            <a:off x="1836057" y="6496280"/>
            <a:ext cx="38136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0" latinLnBrk="0" hangingPunct="0">
              <a:defRPr lang="en-US" sz="1000" b="0" kern="1200" smtClean="0">
                <a:solidFill>
                  <a:srgbClr val="C4C4C4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Copyright © 2021 Logical Operations,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84482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 algn="l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16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107462"/>
            <a:ext cx="7797800" cy="820616"/>
          </a:xfrm>
        </p:spPr>
        <p:txBody>
          <a:bodyPr anchor="ctr" anchorCtr="0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46910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020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5690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13691"/>
            <a:ext cx="5486400" cy="3770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23642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071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766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1211385"/>
            <a:ext cx="2057400" cy="4914778"/>
          </a:xfrm>
        </p:spPr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11385"/>
            <a:ext cx="6019800" cy="49147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91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+mj-lt"/>
              <a:buAutoNum type="arabicPeriod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+mj-lt"/>
              <a:buAutoNum type="arabicPeriod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+mj-lt"/>
              <a:buAutoNum type="arabicPeriod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96826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7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019800"/>
            <a:ext cx="9144000" cy="457200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481345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88616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481345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E6706B2-382E-3343-A29D-A72A04B8D7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300" y="4305300"/>
            <a:ext cx="1917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25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938496"/>
            <a:ext cx="8460150" cy="4386103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add title</a:t>
            </a:r>
          </a:p>
        </p:txBody>
      </p:sp>
      <p:pic>
        <p:nvPicPr>
          <p:cNvPr id="10" name="Picture 100">
            <a:extLst>
              <a:ext uri="{FF2B5EF4-FFF2-40B4-BE49-F238E27FC236}">
                <a16:creationId xmlns:a16="http://schemas.microsoft.com/office/drawing/2014/main" id="{C97CB2FE-FA07-47EC-B391-E0375C6755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617924" y="1036463"/>
            <a:ext cx="848914" cy="7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688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Term: definition. (Format “term” in bold.)</a:t>
            </a:r>
          </a:p>
        </p:txBody>
      </p:sp>
    </p:spTree>
    <p:extLst>
      <p:ext uri="{BB962C8B-B14F-4D97-AF65-F5344CB8AC3E}">
        <p14:creationId xmlns:p14="http://schemas.microsoft.com/office/powerpoint/2010/main" val="11546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Blank for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add title</a:t>
            </a:r>
          </a:p>
        </p:txBody>
      </p:sp>
      <p:pic>
        <p:nvPicPr>
          <p:cNvPr id="10" name="Picture 100">
            <a:extLst>
              <a:ext uri="{FF2B5EF4-FFF2-40B4-BE49-F238E27FC236}">
                <a16:creationId xmlns:a16="http://schemas.microsoft.com/office/drawing/2014/main" id="{C97CB2FE-FA07-47EC-B391-E0375C6755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617924" y="1036463"/>
            <a:ext cx="848914" cy="7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688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Term: definition. (Format “term” in bold.)</a:t>
            </a:r>
          </a:p>
        </p:txBody>
      </p:sp>
    </p:spTree>
    <p:extLst>
      <p:ext uri="{BB962C8B-B14F-4D97-AF65-F5344CB8AC3E}">
        <p14:creationId xmlns:p14="http://schemas.microsoft.com/office/powerpoint/2010/main" val="2116168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add title</a:t>
            </a:r>
          </a:p>
        </p:txBody>
      </p:sp>
      <p:pic>
        <p:nvPicPr>
          <p:cNvPr id="10" name="Picture 100">
            <a:extLst>
              <a:ext uri="{FF2B5EF4-FFF2-40B4-BE49-F238E27FC236}">
                <a16:creationId xmlns:a16="http://schemas.microsoft.com/office/drawing/2014/main" id="{C97CB2FE-FA07-47EC-B391-E0375C6755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617924" y="1036463"/>
            <a:ext cx="848914" cy="7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688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Term: definition. (Format “term” in bold.)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2124194"/>
            <a:ext cx="8460151" cy="401320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3E34A0A8-C686-624A-93D2-15C21326CE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6300" y="4305300"/>
            <a:ext cx="1917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2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6"/>
          <a:srcRect/>
          <a:stretch/>
        </p:blipFill>
        <p:spPr>
          <a:xfrm>
            <a:off x="0" y="1886"/>
            <a:ext cx="9144000" cy="94110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1307130"/>
            <a:ext cx="8460152" cy="4935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0584" y="64454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C4C4C4"/>
                </a:solidFill>
                <a:latin typeface="Arial"/>
                <a:cs typeface="Arial"/>
              </a:defRPr>
            </a:lvl1pPr>
          </a:lstStyle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FAD8B-4614-9D49-9D3C-B48F5DE1DFDB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04800" y="6568440"/>
            <a:ext cx="1371600" cy="182880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1B4CC5C-97ED-4142-B7DA-F5E18714616B}"/>
              </a:ext>
            </a:extLst>
          </p:cNvPr>
          <p:cNvSpPr txBox="1">
            <a:spLocks/>
          </p:cNvSpPr>
          <p:nvPr userDrawn="1"/>
        </p:nvSpPr>
        <p:spPr>
          <a:xfrm>
            <a:off x="1836057" y="6496280"/>
            <a:ext cx="38136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0" latinLnBrk="0" hangingPunct="0">
              <a:defRPr lang="en-US" sz="1000" b="0" kern="1200" smtClean="0">
                <a:solidFill>
                  <a:srgbClr val="C4C4C4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Copyright © 2021 Logical Operations,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383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25" r:id="rId2"/>
    <p:sldLayoutId id="2147483800" r:id="rId3"/>
    <p:sldLayoutId id="2147483810" r:id="rId4"/>
    <p:sldLayoutId id="2147483801" r:id="rId5"/>
    <p:sldLayoutId id="2147483802" r:id="rId6"/>
    <p:sldLayoutId id="2147483818" r:id="rId7"/>
    <p:sldLayoutId id="2147483822" r:id="rId8"/>
    <p:sldLayoutId id="2147483819" r:id="rId9"/>
    <p:sldLayoutId id="2147483826" r:id="rId10"/>
    <p:sldLayoutId id="2147483816" r:id="rId11"/>
    <p:sldLayoutId id="2147483823" r:id="rId12"/>
    <p:sldLayoutId id="2147483817" r:id="rId13"/>
    <p:sldLayoutId id="2147483821" r:id="rId14"/>
    <p:sldLayoutId id="2147483804" r:id="rId15"/>
    <p:sldLayoutId id="2147483811" r:id="rId16"/>
    <p:sldLayoutId id="2147483824" r:id="rId17"/>
    <p:sldLayoutId id="2147483827" r:id="rId18"/>
    <p:sldLayoutId id="2147483808" r:id="rId19"/>
    <p:sldLayoutId id="2147483809" r:id="rId20"/>
    <p:sldLayoutId id="2147483812" r:id="rId21"/>
    <p:sldLayoutId id="2147483813" r:id="rId22"/>
    <p:sldLayoutId id="2147483814" r:id="rId23"/>
    <p:sldLayoutId id="2147483815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285750" indent="-285750" algn="l" defTabSz="457200" rtl="0" eaLnBrk="1" latinLnBrk="0" hangingPunct="1">
        <a:spcBef>
          <a:spcPct val="20000"/>
        </a:spcBef>
        <a:buClr>
          <a:srgbClr val="EF334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EF3340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buClr>
          <a:srgbClr val="EF3340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comments" Target="../comments/comment1.xml"/><Relationship Id="rId5" Type="http://schemas.openxmlformats.org/officeDocument/2006/relationships/image" Target="../media/image23.jpe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2.sv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0.svg"/><Relationship Id="rId5" Type="http://schemas.openxmlformats.org/officeDocument/2006/relationships/image" Target="../media/image36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29.sv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Ethical Reasons</a:t>
            </a:r>
            <a:endParaRPr lang="de-DE" dirty="0"/>
          </a:p>
          <a:p>
            <a:r>
              <a:rPr lang="en-US" dirty="0"/>
              <a:t>Stumbling Blocks for Ethical Reasoning</a:t>
            </a:r>
            <a:endParaRPr lang="de-DE" dirty="0">
              <a:cs typeface="Calibri" panose="020F0502020204030204"/>
            </a:endParaRPr>
          </a:p>
          <a:p>
            <a:r>
              <a:rPr lang="en-US" dirty="0"/>
              <a:t>Identify Ethical Risks in Product Development</a:t>
            </a:r>
            <a:endParaRPr lang="de-DE" dirty="0"/>
          </a:p>
          <a:p>
            <a:r>
              <a:rPr lang="en-US" dirty="0"/>
              <a:t>Tools for Identifying Ethical Risks</a:t>
            </a:r>
          </a:p>
          <a:p>
            <a:r>
              <a:rPr lang="en-US" dirty="0"/>
              <a:t>Use Regulations, Standards, and Human Rights to Identify Ethical Risks</a:t>
            </a:r>
            <a:endParaRPr lang="de-DE" dirty="0"/>
          </a:p>
          <a:p>
            <a:endParaRPr lang="de-DE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Ethical Risks </a:t>
            </a:r>
          </a:p>
        </p:txBody>
      </p:sp>
    </p:spTree>
    <p:extLst>
      <p:ext uri="{BB962C8B-B14F-4D97-AF65-F5344CB8AC3E}">
        <p14:creationId xmlns:p14="http://schemas.microsoft.com/office/powerpoint/2010/main" val="356983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2CD311-7382-40BE-9BB7-C25F82E3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B7B4C-7C5B-4B3F-AF7B-8F3F2269C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Myths About Ethics</a:t>
            </a: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84228E0B-6E32-4AA4-ABFC-85A4BB959C4E}"/>
              </a:ext>
            </a:extLst>
          </p:cNvPr>
          <p:cNvSpPr/>
          <p:nvPr/>
        </p:nvSpPr>
        <p:spPr>
          <a:xfrm>
            <a:off x="2005216" y="2131130"/>
            <a:ext cx="5320495" cy="716285"/>
          </a:xfrm>
          <a:prstGeom prst="roundRect">
            <a:avLst/>
          </a:prstGeom>
          <a:gradFill flip="none" rotWithShape="0">
            <a:gsLst>
              <a:gs pos="0">
                <a:srgbClr val="FFFFFF">
                  <a:lumMod val="92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anchor="ctr"/>
          <a:lstStyle/>
          <a:p>
            <a:r>
              <a:rPr lang="en-US" sz="1400" b="1" dirty="0"/>
              <a:t>Technical solutionism:</a:t>
            </a:r>
            <a:r>
              <a:rPr lang="en-US" sz="1400" dirty="0"/>
              <a:t> The assumption that technology alone suffices to solve any ethical issue. </a:t>
            </a:r>
            <a:endParaRPr lang="de-DE" sz="1400"/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F87D3F3E-BCF2-41A8-AAC0-502657ACAB06}"/>
              </a:ext>
            </a:extLst>
          </p:cNvPr>
          <p:cNvSpPr/>
          <p:nvPr/>
        </p:nvSpPr>
        <p:spPr>
          <a:xfrm>
            <a:off x="2005215" y="3244241"/>
            <a:ext cx="5320495" cy="716285"/>
          </a:xfrm>
          <a:prstGeom prst="roundRect">
            <a:avLst/>
          </a:prstGeom>
          <a:gradFill flip="none" rotWithShape="0">
            <a:gsLst>
              <a:gs pos="0">
                <a:srgbClr val="FFFFFF">
                  <a:lumMod val="92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anchor="ctr"/>
          <a:lstStyle/>
          <a:p>
            <a:pPr lvl="0" fontAlgn="base"/>
            <a:r>
              <a:rPr lang="en-US" sz="1400" b="1" dirty="0"/>
              <a:t>Moral relativism:</a:t>
            </a:r>
            <a:r>
              <a:rPr lang="en-US" sz="1400" dirty="0"/>
              <a:t> The</a:t>
            </a:r>
            <a:r>
              <a:rPr lang="en-US" sz="1400" b="1" dirty="0"/>
              <a:t> </a:t>
            </a:r>
            <a:r>
              <a:rPr lang="en-US" sz="1400" dirty="0"/>
              <a:t>view that ethics is completely subjective, and that trying to identify the right thing to do is therefore pointless. </a:t>
            </a:r>
            <a:endParaRPr lang="de-DE" sz="1400" dirty="0"/>
          </a:p>
        </p:txBody>
      </p:sp>
      <p:sp>
        <p:nvSpPr>
          <p:cNvPr id="12" name="Rounded Rectangle 19">
            <a:extLst>
              <a:ext uri="{FF2B5EF4-FFF2-40B4-BE49-F238E27FC236}">
                <a16:creationId xmlns:a16="http://schemas.microsoft.com/office/drawing/2014/main" id="{19F3F7B2-7C46-4A56-8978-011BDD861AE2}"/>
              </a:ext>
            </a:extLst>
          </p:cNvPr>
          <p:cNvSpPr/>
          <p:nvPr/>
        </p:nvSpPr>
        <p:spPr>
          <a:xfrm>
            <a:off x="2005215" y="4342503"/>
            <a:ext cx="5320495" cy="716285"/>
          </a:xfrm>
          <a:prstGeom prst="roundRect">
            <a:avLst/>
          </a:prstGeom>
          <a:gradFill flip="none" rotWithShape="0">
            <a:gsLst>
              <a:gs pos="0">
                <a:srgbClr val="FFFFFF">
                  <a:lumMod val="92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anchor="ctr"/>
          <a:lstStyle/>
          <a:p>
            <a:pPr lvl="0" fontAlgn="base"/>
            <a:r>
              <a:rPr lang="en-US" sz="1400" b="1" dirty="0"/>
              <a:t>Moral righteousness:</a:t>
            </a:r>
            <a:r>
              <a:rPr lang="en-US" sz="1400" dirty="0"/>
              <a:t> The attitude that all who disagree with one's own ethical position are wrong.</a:t>
            </a:r>
            <a:endParaRPr lang="de-DE" sz="1400" dirty="0"/>
          </a:p>
        </p:txBody>
      </p:sp>
      <p:pic>
        <p:nvPicPr>
          <p:cNvPr id="20" name="Grafik 19" descr="Engelsgesichtskontur mit einfarbiger Füllung">
            <a:extLst>
              <a:ext uri="{FF2B5EF4-FFF2-40B4-BE49-F238E27FC236}">
                <a16:creationId xmlns:a16="http://schemas.microsoft.com/office/drawing/2014/main" id="{FA09A71D-F57F-9742-B1D4-808350A0A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262" y="2113707"/>
            <a:ext cx="914400" cy="914400"/>
          </a:xfrm>
          <a:prstGeom prst="rect">
            <a:avLst/>
          </a:prstGeom>
        </p:spPr>
      </p:pic>
      <p:pic>
        <p:nvPicPr>
          <p:cNvPr id="22" name="Grafik 21" descr="Ambition Silhouette">
            <a:extLst>
              <a:ext uri="{FF2B5EF4-FFF2-40B4-BE49-F238E27FC236}">
                <a16:creationId xmlns:a16="http://schemas.microsoft.com/office/drawing/2014/main" id="{B78231A1-2842-D344-A821-C0020852F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262" y="4196934"/>
            <a:ext cx="914400" cy="914400"/>
          </a:xfrm>
          <a:prstGeom prst="rect">
            <a:avLst/>
          </a:prstGeom>
        </p:spPr>
      </p:pic>
      <p:pic>
        <p:nvPicPr>
          <p:cNvPr id="24" name="Grafik 23" descr="gezeichnete Figur Silhouette">
            <a:extLst>
              <a:ext uri="{FF2B5EF4-FFF2-40B4-BE49-F238E27FC236}">
                <a16:creationId xmlns:a16="http://schemas.microsoft.com/office/drawing/2014/main" id="{9D74F839-F8CE-DD4D-9E91-8D497DD1BE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262" y="31006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42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9647BA-E4B6-4AB8-A2FD-F76680D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574DD3-26CE-443D-8A46-E6A7332DC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Solutionism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A2B33C-85C7-604C-90FB-39BCA4E7B1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Technical solutionism:</a:t>
            </a:r>
            <a:r>
              <a:rPr lang="en-US" dirty="0"/>
              <a:t> The assumption that technology alone suffices to solve any ethical issue. </a:t>
            </a:r>
            <a:endParaRPr lang="de-DE" dirty="0"/>
          </a:p>
        </p:txBody>
      </p:sp>
      <p:pic>
        <p:nvPicPr>
          <p:cNvPr id="15" name="Grafik 14" descr="Engelsgesichtskontur mit einfarbiger Füllung">
            <a:extLst>
              <a:ext uri="{FF2B5EF4-FFF2-40B4-BE49-F238E27FC236}">
                <a16:creationId xmlns:a16="http://schemas.microsoft.com/office/drawing/2014/main" id="{9AD280A8-D889-3A45-8D48-A58D0D2D2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0584" y="4352411"/>
            <a:ext cx="2093059" cy="20930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03D356F-4E20-6047-A8D2-4660E120A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25" y="2372039"/>
            <a:ext cx="4881716" cy="28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A27BE0F-67ED-6F42-A2DF-A2D8CAAF3D01}"/>
              </a:ext>
            </a:extLst>
          </p:cNvPr>
          <p:cNvSpPr txBox="1"/>
          <p:nvPr/>
        </p:nvSpPr>
        <p:spPr>
          <a:xfrm>
            <a:off x="5538953" y="2102068"/>
            <a:ext cx="3147848" cy="3512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marR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baseline="0"/>
            </a:lvl1pPr>
            <a:lvl2pPr marL="742950" marR="0" indent="-28575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Facebook has made significant progress in building algorithms that detect hate speech.</a:t>
            </a:r>
          </a:p>
          <a:p>
            <a:r>
              <a:rPr lang="en-US" dirty="0"/>
              <a:t>But technology alone cannot solve </a:t>
            </a:r>
            <a:r>
              <a:rPr lang="en-US" i="1" dirty="0"/>
              <a:t>every </a:t>
            </a:r>
            <a:r>
              <a:rPr lang="en-US" dirty="0"/>
              <a:t>ethical issue.</a:t>
            </a:r>
          </a:p>
          <a:p>
            <a:r>
              <a:rPr lang="en-US" dirty="0"/>
              <a:t>In fact, capturing the nuance, history, and changing cultural norms of hate speech requires ethical reasoning.</a:t>
            </a:r>
          </a:p>
          <a:p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C2455B-FAFA-C04B-BFB0-65361D1C607F}"/>
              </a:ext>
            </a:extLst>
          </p:cNvPr>
          <p:cNvSpPr txBox="1"/>
          <p:nvPr/>
        </p:nvSpPr>
        <p:spPr>
          <a:xfrm>
            <a:off x="341925" y="5398940"/>
            <a:ext cx="39901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u="sng" dirty="0"/>
              <a:t>https://about.fb.com/news/2021/11/measuring-progress-combating-hate-speech/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17016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C6184E-E33C-4217-A72D-69FD38A4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CDCD9A-6291-4FD4-BEFB-C03C4662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Moral Relativism 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1D3DA1-5E80-ED41-A1CA-382D203001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Moral relativism:</a:t>
            </a:r>
            <a:r>
              <a:rPr lang="en-US" dirty="0"/>
              <a:t> The</a:t>
            </a:r>
            <a:r>
              <a:rPr lang="en-US" b="1" dirty="0"/>
              <a:t> </a:t>
            </a:r>
            <a:r>
              <a:rPr lang="en-US" dirty="0"/>
              <a:t>view that ethics is completely subjective, and that trying to identify the right thing to do is therefore pointless. </a:t>
            </a:r>
            <a:endParaRPr lang="de-DE" dirty="0"/>
          </a:p>
          <a:p>
            <a:endParaRPr lang="en-US" dirty="0"/>
          </a:p>
        </p:txBody>
      </p:sp>
      <p:pic>
        <p:nvPicPr>
          <p:cNvPr id="14" name="Grafik 13" descr="gezeichnete Figur Silhouette">
            <a:extLst>
              <a:ext uri="{FF2B5EF4-FFF2-40B4-BE49-F238E27FC236}">
                <a16:creationId xmlns:a16="http://schemas.microsoft.com/office/drawing/2014/main" id="{D6443636-3EDD-5B49-B1CE-D6AFF66D1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4220" y="4319829"/>
            <a:ext cx="1886607" cy="1886607"/>
          </a:xfrm>
          <a:prstGeom prst="rect">
            <a:avLst/>
          </a:prstGeom>
        </p:spPr>
      </p:pic>
      <p:pic>
        <p:nvPicPr>
          <p:cNvPr id="2050" name="Picture 2" descr="End-to-end encryption explained">
            <a:extLst>
              <a:ext uri="{FF2B5EF4-FFF2-40B4-BE49-F238E27FC236}">
                <a16:creationId xmlns:a16="http://schemas.microsoft.com/office/drawing/2014/main" id="{1539E666-1606-594F-843C-6579B287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21" y="2684346"/>
            <a:ext cx="5154604" cy="289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37FD3839-5ADA-464D-AF5D-88D0F69D0A5E}"/>
              </a:ext>
            </a:extLst>
          </p:cNvPr>
          <p:cNvSpPr txBox="1"/>
          <p:nvPr/>
        </p:nvSpPr>
        <p:spPr>
          <a:xfrm>
            <a:off x="552528" y="2247626"/>
            <a:ext cx="240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Encryption: Privacy or Safety?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11F5648-8ED2-3848-A28B-F338B2054D2C}"/>
              </a:ext>
            </a:extLst>
          </p:cNvPr>
          <p:cNvSpPr/>
          <p:nvPr/>
        </p:nvSpPr>
        <p:spPr>
          <a:xfrm>
            <a:off x="1902373" y="3702267"/>
            <a:ext cx="1460938" cy="36523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100" b="1" kern="0" dirty="0">
                <a:solidFill>
                  <a:srgbClr val="FF0000"/>
                </a:solidFill>
                <a:latin typeface="Arial"/>
              </a:rPr>
              <a:t>Privacy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8526A23-98DE-9F4B-B6EA-B6DBED19D839}"/>
              </a:ext>
            </a:extLst>
          </p:cNvPr>
          <p:cNvSpPr/>
          <p:nvPr/>
        </p:nvSpPr>
        <p:spPr>
          <a:xfrm>
            <a:off x="1902373" y="4343395"/>
            <a:ext cx="1460938" cy="36523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100" b="1" kern="0" dirty="0">
                <a:solidFill>
                  <a:srgbClr val="FF0000"/>
                </a:solidFill>
                <a:latin typeface="Arial"/>
              </a:rPr>
              <a:t>Safety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54ED707-3711-D141-AE2E-323C22E29D5C}"/>
              </a:ext>
            </a:extLst>
          </p:cNvPr>
          <p:cNvSpPr txBox="1"/>
          <p:nvPr/>
        </p:nvSpPr>
        <p:spPr>
          <a:xfrm>
            <a:off x="2442309" y="4035618"/>
            <a:ext cx="381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vs.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B4F2BC8-45FC-D34E-ADE1-90FF3D10716D}"/>
              </a:ext>
            </a:extLst>
          </p:cNvPr>
          <p:cNvSpPr txBox="1"/>
          <p:nvPr/>
        </p:nvSpPr>
        <p:spPr>
          <a:xfrm>
            <a:off x="5538953" y="2102069"/>
            <a:ext cx="3147848" cy="3226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marR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baseline="0"/>
            </a:lvl1pPr>
            <a:lvl2pPr marL="742950" marR="0" indent="-28575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Relativism is right that we should be tolerant of difference.</a:t>
            </a:r>
          </a:p>
          <a:p>
            <a:r>
              <a:rPr lang="en-US" dirty="0"/>
              <a:t>Some ethical tradeoffs are difficult to make, and people passionately disagree.</a:t>
            </a:r>
          </a:p>
          <a:p>
            <a:r>
              <a:rPr lang="en-US" dirty="0"/>
              <a:t>Yet some arguments about what we ought to do are supported by stronger reasons than others</a:t>
            </a:r>
            <a:r>
              <a:rPr lang="de-DE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697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DB30EF-1C74-42BE-B683-BF0662AB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541ACC-6041-4B13-B44F-21984A82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Moral Righteousness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86734EE-02F7-2448-9F91-A8DE520352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 fontAlgn="base"/>
            <a:r>
              <a:rPr lang="en-US" b="1" dirty="0"/>
              <a:t>Moral righteousness:</a:t>
            </a:r>
            <a:r>
              <a:rPr lang="en-US" dirty="0"/>
              <a:t> The attitude that all who disagree with one's own ethical position are wrong.</a:t>
            </a:r>
            <a:endParaRPr lang="de-DE" dirty="0"/>
          </a:p>
        </p:txBody>
      </p:sp>
      <p:pic>
        <p:nvPicPr>
          <p:cNvPr id="7" name="Grafik 6" descr="Ambition Silhouette">
            <a:extLst>
              <a:ext uri="{FF2B5EF4-FFF2-40B4-BE49-F238E27FC236}">
                <a16:creationId xmlns:a16="http://schemas.microsoft.com/office/drawing/2014/main" id="{DF513682-D09B-8F46-88F7-926AD16DF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8307" y="4212700"/>
            <a:ext cx="2054772" cy="2054772"/>
          </a:xfrm>
          <a:prstGeom prst="rect">
            <a:avLst/>
          </a:prstGeom>
        </p:spPr>
      </p:pic>
      <p:sp>
        <p:nvSpPr>
          <p:cNvPr id="12" name="Wolkenförmige Legende 11">
            <a:extLst>
              <a:ext uri="{FF2B5EF4-FFF2-40B4-BE49-F238E27FC236}">
                <a16:creationId xmlns:a16="http://schemas.microsoft.com/office/drawing/2014/main" id="{E6927259-EE66-8449-953E-2524FE7D9798}"/>
              </a:ext>
            </a:extLst>
          </p:cNvPr>
          <p:cNvSpPr/>
          <p:nvPr/>
        </p:nvSpPr>
        <p:spPr>
          <a:xfrm>
            <a:off x="2124392" y="2154621"/>
            <a:ext cx="1765738" cy="1133169"/>
          </a:xfrm>
          <a:prstGeom prst="cloudCallout">
            <a:avLst>
              <a:gd name="adj1" fmla="val -75805"/>
              <a:gd name="adj2" fmla="val -36816"/>
            </a:avLst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600" b="1" kern="0" dirty="0">
                <a:solidFill>
                  <a:srgbClr val="FF0000"/>
                </a:solidFill>
                <a:latin typeface="Arial"/>
              </a:rPr>
              <a:t>I am right.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F464757-F49B-4448-82BA-283A77402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7710" y="2842261"/>
            <a:ext cx="4524365" cy="3425211"/>
          </a:xfrm>
        </p:spPr>
        <p:txBody>
          <a:bodyPr/>
          <a:lstStyle/>
          <a:p>
            <a:r>
              <a:rPr lang="en-US" dirty="0"/>
              <a:t>Moral righteousness makes us unwilling to listen to people who take a different view.</a:t>
            </a:r>
          </a:p>
          <a:p>
            <a:r>
              <a:rPr lang="en-US" dirty="0"/>
              <a:t>The morally righteous tend to stick to like-minded people and despise those who disagree.</a:t>
            </a:r>
          </a:p>
          <a:p>
            <a:r>
              <a:rPr lang="en-US" dirty="0"/>
              <a:t>Yet ethical reasoning depends on open-mindedness and intellectual humility.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Businessman arms crossed">
            <a:extLst>
              <a:ext uri="{FF2B5EF4-FFF2-40B4-BE49-F238E27FC236}">
                <a16:creationId xmlns:a16="http://schemas.microsoft.com/office/drawing/2014/main" id="{37F16EC3-68BE-4509-878C-191727BF9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64" y="2164864"/>
            <a:ext cx="1243584" cy="410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91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AB5774-924D-47DF-876F-2823E4D3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383EBB-87AB-49FF-913B-543F99CC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Reasoning Fallacies</a:t>
            </a:r>
          </a:p>
        </p:txBody>
      </p:sp>
      <p:sp>
        <p:nvSpPr>
          <p:cNvPr id="22" name="Rounded Rectangle 143">
            <a:extLst>
              <a:ext uri="{FF2B5EF4-FFF2-40B4-BE49-F238E27FC236}">
                <a16:creationId xmlns:a16="http://schemas.microsoft.com/office/drawing/2014/main" id="{C44D9A50-7404-7346-A6E2-1D97B9613D56}"/>
              </a:ext>
            </a:extLst>
          </p:cNvPr>
          <p:cNvSpPr/>
          <p:nvPr/>
        </p:nvSpPr>
        <p:spPr>
          <a:xfrm>
            <a:off x="337831" y="1410133"/>
            <a:ext cx="1940329" cy="724408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1300" b="1" kern="0" dirty="0">
                <a:solidFill>
                  <a:srgbClr val="FFFFFF"/>
                </a:solidFill>
                <a:latin typeface="Calibri"/>
                <a:cs typeface="Calibri"/>
              </a:rPr>
              <a:t>Overgeneralization</a:t>
            </a:r>
            <a:br>
              <a:rPr lang="en-US" sz="1300" b="1" kern="0" dirty="0">
                <a:solidFill>
                  <a:srgbClr val="FFFFFF"/>
                </a:solidFill>
                <a:latin typeface="Calibri"/>
                <a:cs typeface="Calibri"/>
              </a:rPr>
            </a:br>
            <a:r>
              <a:rPr lang="en-US" sz="1300" b="1" kern="0" dirty="0">
                <a:solidFill>
                  <a:srgbClr val="FFFFFF"/>
                </a:solidFill>
                <a:latin typeface="Calibri"/>
                <a:cs typeface="Calibri"/>
              </a:rPr>
              <a:t>and stereotypes</a:t>
            </a:r>
            <a:endParaRPr lang="en-US" dirty="0">
              <a:ea typeface="+mn-ea"/>
            </a:endParaRPr>
          </a:p>
        </p:txBody>
      </p:sp>
      <p:sp>
        <p:nvSpPr>
          <p:cNvPr id="23" name="Rounded Rectangle 143">
            <a:extLst>
              <a:ext uri="{FF2B5EF4-FFF2-40B4-BE49-F238E27FC236}">
                <a16:creationId xmlns:a16="http://schemas.microsoft.com/office/drawing/2014/main" id="{AD8E0DAE-6042-4748-91B4-6C95D810D30D}"/>
              </a:ext>
            </a:extLst>
          </p:cNvPr>
          <p:cNvSpPr/>
          <p:nvPr/>
        </p:nvSpPr>
        <p:spPr>
          <a:xfrm>
            <a:off x="337831" y="3066796"/>
            <a:ext cx="1940329" cy="724408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1300" b="1" kern="0" dirty="0">
                <a:solidFill>
                  <a:srgbClr val="FFFFFF"/>
                </a:solidFill>
                <a:latin typeface="Calibri"/>
                <a:cs typeface="Calibri"/>
              </a:rPr>
              <a:t>Slippery slope</a:t>
            </a:r>
            <a:endParaRPr lang="en-US" dirty="0">
              <a:ea typeface="+mn-ea"/>
            </a:endParaRPr>
          </a:p>
        </p:txBody>
      </p:sp>
      <p:sp>
        <p:nvSpPr>
          <p:cNvPr id="24" name="Rounded Rectangle 143">
            <a:extLst>
              <a:ext uri="{FF2B5EF4-FFF2-40B4-BE49-F238E27FC236}">
                <a16:creationId xmlns:a16="http://schemas.microsoft.com/office/drawing/2014/main" id="{665EB67F-E9AD-8546-9DFB-396BAA85604D}"/>
              </a:ext>
            </a:extLst>
          </p:cNvPr>
          <p:cNvSpPr/>
          <p:nvPr/>
        </p:nvSpPr>
        <p:spPr>
          <a:xfrm>
            <a:off x="341925" y="4798300"/>
            <a:ext cx="1940329" cy="724408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1300" b="1" kern="0" dirty="0">
                <a:solidFill>
                  <a:srgbClr val="FFFFFF"/>
                </a:solidFill>
                <a:latin typeface="Calibri"/>
                <a:cs typeface="Calibri"/>
              </a:rPr>
              <a:t>Appeal to authority</a:t>
            </a:r>
            <a:endParaRPr lang="en-US" dirty="0">
              <a:ea typeface="+mn-ea"/>
            </a:endParaRPr>
          </a:p>
        </p:txBody>
      </p:sp>
      <p:pic>
        <p:nvPicPr>
          <p:cNvPr id="9" name="Picture 8" descr="Happy teenager with completed electronic project">
            <a:extLst>
              <a:ext uri="{FF2B5EF4-FFF2-40B4-BE49-F238E27FC236}">
                <a16:creationId xmlns:a16="http://schemas.microsoft.com/office/drawing/2014/main" id="{5D65E1AA-C726-2B40-9630-76A149D0C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569" y="1179517"/>
            <a:ext cx="2133600" cy="1421011"/>
          </a:xfrm>
          <a:prstGeom prst="rect">
            <a:avLst/>
          </a:prstGeom>
        </p:spPr>
      </p:pic>
      <p:pic>
        <p:nvPicPr>
          <p:cNvPr id="31" name="Graphic 30" descr="Speech outline">
            <a:extLst>
              <a:ext uri="{FF2B5EF4-FFF2-40B4-BE49-F238E27FC236}">
                <a16:creationId xmlns:a16="http://schemas.microsoft.com/office/drawing/2014/main" id="{695D3D26-D91C-1D47-8B14-85ADBFA80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8159" y="823222"/>
            <a:ext cx="4542425" cy="2232786"/>
          </a:xfrm>
          <a:prstGeom prst="rect">
            <a:avLst/>
          </a:prstGeom>
        </p:spPr>
      </p:pic>
      <p:pic>
        <p:nvPicPr>
          <p:cNvPr id="49" name="Graphic 48" descr="Speech outline">
            <a:extLst>
              <a:ext uri="{FF2B5EF4-FFF2-40B4-BE49-F238E27FC236}">
                <a16:creationId xmlns:a16="http://schemas.microsoft.com/office/drawing/2014/main" id="{B308C8B5-184D-BF47-884F-9B9AC3E54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3416" y="2579885"/>
            <a:ext cx="4542425" cy="2232786"/>
          </a:xfrm>
          <a:prstGeom prst="rect">
            <a:avLst/>
          </a:prstGeom>
        </p:spPr>
      </p:pic>
      <p:pic>
        <p:nvPicPr>
          <p:cNvPr id="64" name="Picture 63" descr="Teacher smiling and writing on whiteboard">
            <a:extLst>
              <a:ext uri="{FF2B5EF4-FFF2-40B4-BE49-F238E27FC236}">
                <a16:creationId xmlns:a16="http://schemas.microsoft.com/office/drawing/2014/main" id="{8EFA2B93-F1B8-6942-B63F-101A99E29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567" y="4851617"/>
            <a:ext cx="2129508" cy="1418286"/>
          </a:xfrm>
          <a:prstGeom prst="rect">
            <a:avLst/>
          </a:prstGeom>
        </p:spPr>
      </p:pic>
      <p:pic>
        <p:nvPicPr>
          <p:cNvPr id="65" name="Graphic 64" descr="Speech outline">
            <a:extLst>
              <a:ext uri="{FF2B5EF4-FFF2-40B4-BE49-F238E27FC236}">
                <a16:creationId xmlns:a16="http://schemas.microsoft.com/office/drawing/2014/main" id="{E1892F71-611F-8D40-8E68-750585930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9350" y="4395246"/>
            <a:ext cx="4542425" cy="2232786"/>
          </a:xfrm>
          <a:prstGeom prst="rect">
            <a:avLst/>
          </a:prstGeom>
        </p:spPr>
      </p:pic>
      <p:sp>
        <p:nvSpPr>
          <p:cNvPr id="16" name="Textfeld 17">
            <a:extLst>
              <a:ext uri="{FF2B5EF4-FFF2-40B4-BE49-F238E27FC236}">
                <a16:creationId xmlns:a16="http://schemas.microsoft.com/office/drawing/2014/main" id="{6964C540-7700-9E45-99F1-6D00751CF050}"/>
              </a:ext>
            </a:extLst>
          </p:cNvPr>
          <p:cNvSpPr txBox="1"/>
          <p:nvPr/>
        </p:nvSpPr>
        <p:spPr>
          <a:xfrm>
            <a:off x="3413477" y="1392174"/>
            <a:ext cx="2362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“Computer scientists are shy and nerdy.”</a:t>
            </a:r>
          </a:p>
        </p:txBody>
      </p:sp>
      <p:sp>
        <p:nvSpPr>
          <p:cNvPr id="17" name="Textfeld 17">
            <a:extLst>
              <a:ext uri="{FF2B5EF4-FFF2-40B4-BE49-F238E27FC236}">
                <a16:creationId xmlns:a16="http://schemas.microsoft.com/office/drawing/2014/main" id="{94B48343-891F-5D4E-AE79-316C5144FFCC}"/>
              </a:ext>
            </a:extLst>
          </p:cNvPr>
          <p:cNvSpPr txBox="1"/>
          <p:nvPr/>
        </p:nvSpPr>
        <p:spPr>
          <a:xfrm>
            <a:off x="3413477" y="3084035"/>
            <a:ext cx="247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“If we do X, nothing will stop us from slipping into Y.”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2198CA4-F477-364A-9357-2181253136B3}"/>
              </a:ext>
            </a:extLst>
          </p:cNvPr>
          <p:cNvSpPr txBox="1"/>
          <p:nvPr/>
        </p:nvSpPr>
        <p:spPr>
          <a:xfrm>
            <a:off x="3252727" y="4939133"/>
            <a:ext cx="2362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  <a:cs typeface="Calibri"/>
              </a:rPr>
              <a:t>“X says Y, and if X says so, it must be right!”</a:t>
            </a:r>
          </a:p>
          <a:p>
            <a:endParaRPr lang="en-US" dirty="0"/>
          </a:p>
        </p:txBody>
      </p:sp>
      <p:pic>
        <p:nvPicPr>
          <p:cNvPr id="5" name="Picture 4" descr="Very fast snowboarder slides at ski slope">
            <a:extLst>
              <a:ext uri="{FF2B5EF4-FFF2-40B4-BE49-F238E27FC236}">
                <a16:creationId xmlns:a16="http://schemas.microsoft.com/office/drawing/2014/main" id="{34E5B4D8-261C-C046-8F77-2D92B112B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312" y="2997456"/>
            <a:ext cx="2129509" cy="141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29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DB30EF-1C74-42BE-B683-BF0662AB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541ACC-6041-4B13-B44F-21984A82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Discussing Ethical Reasoning Stumbling Blocks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CADEF4-2B38-44D2-A94F-0ABCEA7A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Scenario: General discussion.</a:t>
            </a:r>
            <a:br>
              <a:rPr lang="en-US" dirty="0"/>
            </a:br>
            <a:endParaRPr lang="en-US" dirty="0"/>
          </a:p>
          <a:p>
            <a:pPr fontAlgn="base">
              <a:buFont typeface="+mj-lt"/>
              <a:buAutoNum type="arabicPeriod"/>
            </a:pPr>
            <a:r>
              <a:rPr lang="en-US" dirty="0"/>
              <a:t>How would you respond to a colleague who insists that ethics is “just a matter of personal opinion”? Try to think of this in the context of a business need.</a:t>
            </a:r>
            <a:br>
              <a:rPr lang="en-US" dirty="0"/>
            </a:b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dirty="0"/>
              <a:t>How would you respond to a colleague who wonders whether more effective technology should make ethical reasoning obsolete?</a:t>
            </a:r>
          </a:p>
          <a:p>
            <a:pPr fontAlgn="base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4027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1BA15-AF06-4C1C-A523-0AD035C4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Ethical Risks in Product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C1BA6-A183-4E3D-9318-076C96778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51716-030B-40F3-BFC7-CBDC41693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222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B412B-A625-4E6F-BE79-40448741B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F698-6B2C-4646-A0AE-B53A54032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259" y="2490537"/>
            <a:ext cx="3195359" cy="1455821"/>
          </a:xfrm>
        </p:spPr>
        <p:txBody>
          <a:bodyPr/>
          <a:lstStyle/>
          <a:p>
            <a:r>
              <a:rPr lang="en-US" dirty="0"/>
              <a:t>Ideation and prototyping</a:t>
            </a:r>
          </a:p>
          <a:p>
            <a:r>
              <a:rPr lang="en-US" dirty="0"/>
              <a:t>Development and testing</a:t>
            </a:r>
          </a:p>
          <a:p>
            <a:r>
              <a:rPr lang="en-US" dirty="0"/>
              <a:t>Getting ready to ship</a:t>
            </a:r>
          </a:p>
          <a:p>
            <a:r>
              <a:rPr lang="en-US" dirty="0"/>
              <a:t>Maintenance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7F2075-06EE-4758-A4D7-80245E7A9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Ethical Risks in the Product Development Lifecycle</a:t>
            </a:r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E79D699-D5B6-42E6-93EB-367AC6017A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484" y="1592079"/>
            <a:ext cx="390906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03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AB5774-924D-47DF-876F-2823E4D3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383EBB-87AB-49FF-913B-543F99CC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Ethical Risks Often Overlooked?</a:t>
            </a:r>
          </a:p>
        </p:txBody>
      </p:sp>
      <p:pic>
        <p:nvPicPr>
          <p:cNvPr id="14" name="Content Placeholder 5" descr="Group of people with solid fill">
            <a:extLst>
              <a:ext uri="{FF2B5EF4-FFF2-40B4-BE49-F238E27FC236}">
                <a16:creationId xmlns:a16="http://schemas.microsoft.com/office/drawing/2014/main" id="{16C40822-E765-4F42-A702-C2401C07F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6383" y="1554875"/>
            <a:ext cx="888223" cy="888223"/>
          </a:xfrm>
        </p:spPr>
      </p:pic>
      <p:pic>
        <p:nvPicPr>
          <p:cNvPr id="6" name="Graphic 5" descr="Run with solid fill">
            <a:extLst>
              <a:ext uri="{FF2B5EF4-FFF2-40B4-BE49-F238E27FC236}">
                <a16:creationId xmlns:a16="http://schemas.microsoft.com/office/drawing/2014/main" id="{6B1C5D95-6111-B14E-A859-1A0B39B07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1154" y="4032852"/>
            <a:ext cx="914400" cy="914400"/>
          </a:xfrm>
          <a:prstGeom prst="rect">
            <a:avLst/>
          </a:prstGeom>
        </p:spPr>
      </p:pic>
      <p:pic>
        <p:nvPicPr>
          <p:cNvPr id="10" name="Graphic 9" descr="Thought outline">
            <a:extLst>
              <a:ext uri="{FF2B5EF4-FFF2-40B4-BE49-F238E27FC236}">
                <a16:creationId xmlns:a16="http://schemas.microsoft.com/office/drawing/2014/main" id="{EF83DE9E-99A5-DD40-90DE-4799AD979B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649" y="1311917"/>
            <a:ext cx="2520026" cy="2520026"/>
          </a:xfrm>
          <a:prstGeom prst="rect">
            <a:avLst/>
          </a:prstGeom>
        </p:spPr>
      </p:pic>
      <p:pic>
        <p:nvPicPr>
          <p:cNvPr id="12" name="Graphic 11" descr="Speech outline">
            <a:extLst>
              <a:ext uri="{FF2B5EF4-FFF2-40B4-BE49-F238E27FC236}">
                <a16:creationId xmlns:a16="http://schemas.microsoft.com/office/drawing/2014/main" id="{DA1A4EE7-C159-B048-A733-B799596A75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7986" y="2470063"/>
            <a:ext cx="3688158" cy="2158318"/>
          </a:xfrm>
          <a:prstGeom prst="rect">
            <a:avLst/>
          </a:prstGeom>
        </p:spPr>
      </p:pic>
      <p:pic>
        <p:nvPicPr>
          <p:cNvPr id="25" name="Graphic 24" descr="Clipboard All Crosses with solid fill">
            <a:extLst>
              <a:ext uri="{FF2B5EF4-FFF2-40B4-BE49-F238E27FC236}">
                <a16:creationId xmlns:a16="http://schemas.microsoft.com/office/drawing/2014/main" id="{CB042F74-943D-C94D-9E25-0E6B235BA7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1990" y="4235480"/>
            <a:ext cx="1635344" cy="1635344"/>
          </a:xfrm>
          <a:prstGeom prst="rect">
            <a:avLst/>
          </a:prstGeom>
        </p:spPr>
      </p:pic>
      <p:pic>
        <p:nvPicPr>
          <p:cNvPr id="27" name="Graphic 26" descr="Close outline">
            <a:extLst>
              <a:ext uri="{FF2B5EF4-FFF2-40B4-BE49-F238E27FC236}">
                <a16:creationId xmlns:a16="http://schemas.microsoft.com/office/drawing/2014/main" id="{48FF577F-EDB5-AD49-AB62-C931D1FF39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9649" y="3843885"/>
            <a:ext cx="2520026" cy="2520026"/>
          </a:xfrm>
          <a:prstGeom prst="rect">
            <a:avLst/>
          </a:prstGeom>
        </p:spPr>
      </p:pic>
      <p:pic>
        <p:nvPicPr>
          <p:cNvPr id="29" name="Graphic 28" descr="{0} with solid fill">
            <a:extLst>
              <a:ext uri="{FF2B5EF4-FFF2-40B4-BE49-F238E27FC236}">
                <a16:creationId xmlns:a16="http://schemas.microsoft.com/office/drawing/2014/main" id="{ED3BDF05-5CB2-E34E-ACF4-C1C79098CC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21236" y="2676905"/>
            <a:ext cx="914400" cy="91440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2801D93-C985-AE47-8F14-5360E0CE3BE3}"/>
              </a:ext>
            </a:extLst>
          </p:cNvPr>
          <p:cNvSpPr/>
          <p:nvPr/>
        </p:nvSpPr>
        <p:spPr>
          <a:xfrm>
            <a:off x="3322853" y="1824768"/>
            <a:ext cx="5087333" cy="483302"/>
          </a:xfrm>
          <a:prstGeom prst="roundRect">
            <a:avLst/>
          </a:prstGeom>
          <a:gradFill flip="none" rotWithShape="0">
            <a:gsLst>
              <a:gs pos="0">
                <a:srgbClr val="FFFFFF">
                  <a:lumMod val="92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Failure to consider key stakeholders’ rights, interests, and values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C192CFD-66A5-E644-95E1-CEAE96F2B097}"/>
              </a:ext>
            </a:extLst>
          </p:cNvPr>
          <p:cNvSpPr/>
          <p:nvPr/>
        </p:nvSpPr>
        <p:spPr>
          <a:xfrm>
            <a:off x="3349675" y="5023030"/>
            <a:ext cx="4964676" cy="354824"/>
          </a:xfrm>
          <a:prstGeom prst="roundRect">
            <a:avLst/>
          </a:prstGeom>
          <a:gradFill flip="none" rotWithShape="0">
            <a:gsLst>
              <a:gs pos="0">
                <a:srgbClr val="FFFFFF">
                  <a:lumMod val="92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Lack of clear, consistent practices</a:t>
            </a:r>
          </a:p>
        </p:txBody>
      </p:sp>
      <p:sp>
        <p:nvSpPr>
          <p:cNvPr id="15" name="Textfeld 17">
            <a:extLst>
              <a:ext uri="{FF2B5EF4-FFF2-40B4-BE49-F238E27FC236}">
                <a16:creationId xmlns:a16="http://schemas.microsoft.com/office/drawing/2014/main" id="{FDA6A0BC-0713-5144-8C83-7CB509325B79}"/>
              </a:ext>
            </a:extLst>
          </p:cNvPr>
          <p:cNvSpPr txBox="1"/>
          <p:nvPr/>
        </p:nvSpPr>
        <p:spPr>
          <a:xfrm>
            <a:off x="4904653" y="3165613"/>
            <a:ext cx="236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“Not my problem!”</a:t>
            </a:r>
          </a:p>
        </p:txBody>
      </p:sp>
    </p:spTree>
    <p:extLst>
      <p:ext uri="{BB962C8B-B14F-4D97-AF65-F5344CB8AC3E}">
        <p14:creationId xmlns:p14="http://schemas.microsoft.com/office/powerpoint/2010/main" val="3032770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E81364-E07E-4426-88C4-54500C72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0D964-CC19-421A-A928-7139DABA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Anticipate and Identify Ethical Risks?</a:t>
            </a:r>
          </a:p>
        </p:txBody>
      </p:sp>
      <p:sp>
        <p:nvSpPr>
          <p:cNvPr id="16" name="Rounded Rectangle 143">
            <a:extLst>
              <a:ext uri="{FF2B5EF4-FFF2-40B4-BE49-F238E27FC236}">
                <a16:creationId xmlns:a16="http://schemas.microsoft.com/office/drawing/2014/main" id="{FD4CFBE8-D559-F84E-8C82-1D79CF6D206F}"/>
              </a:ext>
            </a:extLst>
          </p:cNvPr>
          <p:cNvSpPr/>
          <p:nvPr/>
        </p:nvSpPr>
        <p:spPr>
          <a:xfrm>
            <a:off x="756850" y="1491343"/>
            <a:ext cx="2171407" cy="2166257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lvl="0" defTabSz="914400">
              <a:defRPr/>
            </a:pPr>
            <a:r>
              <a:rPr lang="en-US" sz="4400" b="1" kern="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lang="en-US" sz="4400" b="1" kern="0" dirty="0">
                <a:solidFill>
                  <a:srgbClr val="FFFFFF"/>
                </a:solidFill>
                <a:cs typeface="Calibri"/>
              </a:rPr>
              <a:t>. </a:t>
            </a:r>
          </a:p>
          <a:p>
            <a:pPr lvl="0" defTabSz="914400">
              <a:defRPr/>
            </a:pPr>
            <a:r>
              <a:rPr lang="en-US" sz="1300" b="1" kern="0" dirty="0">
                <a:solidFill>
                  <a:srgbClr val="FFFFFF"/>
                </a:solidFill>
                <a:cs typeface="Calibri"/>
              </a:rPr>
              <a:t>Consider affected stakeholders’ rights, interests, and values.</a:t>
            </a:r>
            <a:endParaRPr lang="en-US" dirty="0">
              <a:ea typeface="+mn-ea"/>
            </a:endParaRPr>
          </a:p>
        </p:txBody>
      </p:sp>
      <p:sp>
        <p:nvSpPr>
          <p:cNvPr id="10" name="Rounded Rectangle 143">
            <a:extLst>
              <a:ext uri="{FF2B5EF4-FFF2-40B4-BE49-F238E27FC236}">
                <a16:creationId xmlns:a16="http://schemas.microsoft.com/office/drawing/2014/main" id="{6BFFBC49-8880-9A49-AECD-9E9A50781257}"/>
              </a:ext>
            </a:extLst>
          </p:cNvPr>
          <p:cNvSpPr/>
          <p:nvPr/>
        </p:nvSpPr>
        <p:spPr>
          <a:xfrm>
            <a:off x="3198105" y="2242457"/>
            <a:ext cx="2171407" cy="2166257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lvl="0" defTabSz="914400">
              <a:defRPr/>
            </a:pPr>
            <a:r>
              <a:rPr lang="en-US" sz="4400" b="1" kern="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lang="en-US" sz="4400" b="1" kern="0" dirty="0">
                <a:solidFill>
                  <a:srgbClr val="FFFFFF"/>
                </a:solidFill>
                <a:cs typeface="Calibri"/>
              </a:rPr>
              <a:t>. </a:t>
            </a:r>
          </a:p>
          <a:p>
            <a:pPr lvl="0" defTabSz="914400">
              <a:defRPr/>
            </a:pPr>
            <a:r>
              <a:rPr lang="en-US" sz="1300" b="1" kern="0" dirty="0">
                <a:solidFill>
                  <a:srgbClr val="FFFFFF"/>
                </a:solidFill>
                <a:cs typeface="Calibri"/>
              </a:rPr>
              <a:t>Give everyone responsibility for identifying ethical risks.</a:t>
            </a:r>
            <a:endParaRPr lang="en-US" dirty="0">
              <a:ea typeface="+mn-ea"/>
            </a:endParaRPr>
          </a:p>
        </p:txBody>
      </p:sp>
      <p:sp>
        <p:nvSpPr>
          <p:cNvPr id="11" name="Rounded Rectangle 143">
            <a:extLst>
              <a:ext uri="{FF2B5EF4-FFF2-40B4-BE49-F238E27FC236}">
                <a16:creationId xmlns:a16="http://schemas.microsoft.com/office/drawing/2014/main" id="{8FFB4CBE-3B2F-DC4D-AE76-0D9BEC466440}"/>
              </a:ext>
            </a:extLst>
          </p:cNvPr>
          <p:cNvSpPr/>
          <p:nvPr/>
        </p:nvSpPr>
        <p:spPr>
          <a:xfrm>
            <a:off x="5672433" y="3091543"/>
            <a:ext cx="2171407" cy="2155371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lvl="0" defTabSz="914400">
              <a:defRPr/>
            </a:pPr>
            <a:r>
              <a:rPr lang="en-US" sz="4400" b="1" kern="0" dirty="0">
                <a:solidFill>
                  <a:srgbClr val="FFFFFF"/>
                </a:solidFill>
                <a:latin typeface="Calibri"/>
                <a:cs typeface="Calibri"/>
              </a:rPr>
              <a:t>3. </a:t>
            </a:r>
          </a:p>
          <a:p>
            <a:pPr lvl="0" defTabSz="914400">
              <a:defRPr/>
            </a:pPr>
            <a:r>
              <a:rPr lang="en-US" sz="1300" b="1" kern="0" dirty="0">
                <a:solidFill>
                  <a:srgbClr val="FFFFFF"/>
                </a:solidFill>
                <a:cs typeface="Calibri"/>
              </a:rPr>
              <a:t>Build and conduct regular exercises for anticipating and identifying ethical risks. </a:t>
            </a: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1544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CCE3-CF82-48A8-9E18-878EC2D9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Reasons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4D241-50F5-48A3-B119-15B029D74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C6C9B-D37E-4534-A726-BC9C1AE6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36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CF269-A8D4-48DF-94DD-0F93D85F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AD11-1710-448F-946C-B075F96A0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team is part of Rudison Technologies.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 mission: Help organizations increase productivity by fostering team interaction and communication among colleagues.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RudiBrace is a digital bracelet that offers a new way to track employee activity.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E2D3AB-8D82-4791-9D99-32013D24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RudiBrace</a:t>
            </a:r>
          </a:p>
        </p:txBody>
      </p:sp>
      <p:sp>
        <p:nvSpPr>
          <p:cNvPr id="5" name="Flowchart: Direct Access Storage 4">
            <a:extLst>
              <a:ext uri="{FF2B5EF4-FFF2-40B4-BE49-F238E27FC236}">
                <a16:creationId xmlns:a16="http://schemas.microsoft.com/office/drawing/2014/main" id="{B7F991FC-1A6F-4C1C-9A59-9DDF350812E5}"/>
              </a:ext>
            </a:extLst>
          </p:cNvPr>
          <p:cNvSpPr/>
          <p:nvPr/>
        </p:nvSpPr>
        <p:spPr>
          <a:xfrm flipH="1" flipV="1">
            <a:off x="5704898" y="3279707"/>
            <a:ext cx="1622611" cy="2764279"/>
          </a:xfrm>
          <a:prstGeom prst="flowChartMagneticDrum">
            <a:avLst/>
          </a:prstGeom>
          <a:blipFill>
            <a:blip r:embed="rId2"/>
            <a:tile tx="0" ty="0" sx="100000" sy="100000" flip="none" algn="tl"/>
          </a:blip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663300"/>
              </a:solidFill>
              <a:latin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E8A9E9-BA58-4D30-B7A0-F56EC8907246}"/>
              </a:ext>
            </a:extLst>
          </p:cNvPr>
          <p:cNvSpPr/>
          <p:nvPr/>
        </p:nvSpPr>
        <p:spPr>
          <a:xfrm>
            <a:off x="6366860" y="4010548"/>
            <a:ext cx="835255" cy="1302595"/>
          </a:xfrm>
          <a:prstGeom prst="ellipse">
            <a:avLst/>
          </a:prstGeom>
          <a:solidFill>
            <a:schemeClr val="tx1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ln>
                <a:solidFill>
                  <a:schemeClr val="tx1"/>
                </a:solidFill>
              </a:ln>
              <a:solidFill>
                <a:srgbClr val="FF0000"/>
              </a:solidFill>
              <a:latin typeface="Arial"/>
            </a:endParaRPr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628053DD-3D79-455D-A018-FCF1E885D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590" y="3279707"/>
            <a:ext cx="140982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75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468DA3-6CA2-4044-84BD-52C60EF9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20584" y="6445470"/>
            <a:ext cx="2133600" cy="365125"/>
          </a:xfrm>
        </p:spPr>
        <p:txBody>
          <a:bodyPr/>
          <a:lstStyle/>
          <a:p>
            <a:fld id="{A8160BDD-7155-D744-B749-9730458604A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2D1E-203A-4F3A-A6F1-41F4AFC85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Team members: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Project manager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Hardware engineer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 scientist with AI specialization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User experience (UX) designer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Software engineer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Goal: engage ethics into the entire product</a:t>
            </a:r>
            <a:br>
              <a:rPr lang="en-US" dirty="0"/>
            </a:br>
            <a:r>
              <a:rPr lang="en-US" dirty="0"/>
              <a:t>development lifecycle.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Prototype phase: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Sensor box for testers to carry.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Mockup dashboard for managers to view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Mockup Slack plug-in for testers to 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 prototype testing, external testing at </a:t>
            </a:r>
            <a:br>
              <a:rPr lang="en-US" dirty="0"/>
            </a:br>
            <a:r>
              <a:rPr lang="en-US" dirty="0"/>
              <a:t>another company.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Silicon Valley software company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10,000+ employees in a large office complex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DFCE32-44C6-4EF1-8676-EB60DBDD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5" y="100269"/>
            <a:ext cx="7883768" cy="844611"/>
          </a:xfrm>
        </p:spPr>
        <p:txBody>
          <a:bodyPr/>
          <a:lstStyle/>
          <a:p>
            <a:r>
              <a:rPr lang="en-US" dirty="0"/>
              <a:t>The RudiBrace Team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EC8BF5-520A-4F04-810D-F852F10BBCC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40" y="2058670"/>
            <a:ext cx="390906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67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C6250-B4F6-40D0-9094-86AA00A27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948FB1-334B-49D6-B129-3C8A788ED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Risks of RudiBrace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11803-2D43-4F60-9F02-2A59CC520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RudiBrace will gather large quantities of sensitive user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 needs to be securely stored and transferred.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Worker privacy needs to be protected.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Algorithms developed by the team might affect the daily routine of workers.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should not lead to unfair practices.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Employees have interests to protect.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Understand what data the device collects and for which purposes.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Have ways to hold their employer accountable for how it uses the data.</a:t>
            </a:r>
          </a:p>
        </p:txBody>
      </p:sp>
    </p:spTree>
    <p:extLst>
      <p:ext uri="{BB962C8B-B14F-4D97-AF65-F5344CB8AC3E}">
        <p14:creationId xmlns:p14="http://schemas.microsoft.com/office/powerpoint/2010/main" val="2086546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4A865B-135E-4718-A6F8-FFA67F826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07D67D-E2C0-4A42-BF25-CDC8206C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Identifying Potential Risks the RudiBrace Team Might Face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4AE91-DBBA-425C-A318-11D0FAA31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Scenario: RudiBrace project.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Are there any stakeholders whose interests, rights, or values the RudiBrace team might fail to consider? If so, who?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Is there a risk that ethical issues might fall through the cracks due to the way the team is structured? If so, what might you suggest to reduce that risk?</a:t>
            </a:r>
          </a:p>
        </p:txBody>
      </p:sp>
    </p:spTree>
    <p:extLst>
      <p:ext uri="{BB962C8B-B14F-4D97-AF65-F5344CB8AC3E}">
        <p14:creationId xmlns:p14="http://schemas.microsoft.com/office/powerpoint/2010/main" val="2341761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453B5-FE37-4BEC-A78D-3404D66B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Identifying Ethical Risks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E0373-7D22-4AEA-8FD6-243D18B2F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220B9-75E8-434F-90B8-007586B2B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52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A3F60-AE8C-4284-8AC2-8288B8162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748A3D-7EF4-4B01-8E44-093DC78B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Commonly Used Tools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AA1AA-2D0D-4676-9631-68ADB233F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Consequence scanning</a:t>
            </a:r>
          </a:p>
          <a:p>
            <a:r>
              <a:rPr lang="en-US" dirty="0"/>
              <a:t>Scenario analysis</a:t>
            </a:r>
          </a:p>
          <a:p>
            <a:r>
              <a:rPr lang="en-US" dirty="0"/>
              <a:t>Stakeholder cards</a:t>
            </a:r>
          </a:p>
        </p:txBody>
      </p:sp>
    </p:spTree>
    <p:extLst>
      <p:ext uri="{BB962C8B-B14F-4D97-AF65-F5344CB8AC3E}">
        <p14:creationId xmlns:p14="http://schemas.microsoft.com/office/powerpoint/2010/main" val="2072886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E81364-E07E-4426-88C4-54500C72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20584" y="6445470"/>
            <a:ext cx="2133600" cy="365125"/>
          </a:xfrm>
        </p:spPr>
        <p:txBody>
          <a:bodyPr anchor="ctr">
            <a:normAutofit/>
          </a:bodyPr>
          <a:lstStyle/>
          <a:p>
            <a:fld id="{A8160BDD-7155-D744-B749-9730458604A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0D964-CC19-421A-A928-7139DABA8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5" y="100269"/>
            <a:ext cx="7883768" cy="844611"/>
          </a:xfrm>
        </p:spPr>
        <p:txBody>
          <a:bodyPr anchor="ctr">
            <a:normAutofit/>
          </a:bodyPr>
          <a:lstStyle/>
          <a:p>
            <a:r>
              <a:rPr lang="en-US" dirty="0"/>
              <a:t>Consequence Scanning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E4715F-3422-4DBC-861A-F7CC15ABF9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52600" y="1060688"/>
            <a:ext cx="6934200" cy="762000"/>
          </a:xfrm>
        </p:spPr>
        <p:txBody>
          <a:bodyPr/>
          <a:lstStyle/>
          <a:p>
            <a:r>
              <a:rPr lang="en-US" b="1" dirty="0"/>
              <a:t>Key ethical considerations</a:t>
            </a:r>
            <a:r>
              <a:rPr lang="en-US" dirty="0"/>
              <a:t>: Concepts that tend to capture the most important areas of ethical concern in emerging technology. </a:t>
            </a:r>
          </a:p>
          <a:p>
            <a:r>
              <a:rPr lang="en-US" b="1" dirty="0"/>
              <a:t>Consequence scanning</a:t>
            </a:r>
            <a:r>
              <a:rPr lang="en-US" dirty="0"/>
              <a:t>: A tool for identifying ethical risks that uses key ethical considerations to categorize possible issues and their effects on the product.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5B90C51-8A4E-EC4C-8C57-B6B3531B9E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5" y="2622041"/>
            <a:ext cx="8460150" cy="39128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4412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E81364-E07E-4426-88C4-54500C72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0D964-CC19-421A-A928-7139DABA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214513-B360-4BCE-96C7-72DBC0717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b="1" dirty="0"/>
              <a:t>Scenario analysis</a:t>
            </a:r>
            <a:r>
              <a:rPr lang="en-US" dirty="0"/>
              <a:t>: </a:t>
            </a:r>
            <a:r>
              <a:rPr lang="en-US" sz="1800" b="0" i="0" u="none" strike="noStrike" baseline="0" dirty="0"/>
              <a:t>A tool used for identifying ethical risks in a product development lifecycle by asking "what if“ questions about the product.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9C7487-51DE-4563-A0B8-4E33DFE3D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 to ask:</a:t>
            </a:r>
          </a:p>
          <a:p>
            <a:pPr lvl="1"/>
            <a:r>
              <a:rPr lang="en-US" dirty="0"/>
              <a:t>What if our product contributed to the emergence of a surveillance state? </a:t>
            </a:r>
          </a:p>
          <a:p>
            <a:pPr lvl="1"/>
            <a:r>
              <a:rPr lang="en-US" dirty="0"/>
              <a:t>How could our product contribute to this? </a:t>
            </a:r>
          </a:p>
          <a:p>
            <a:pPr lvl="1"/>
            <a:r>
              <a:rPr lang="en-US" dirty="0"/>
              <a:t>What other ways might our product be used to violate privacy?</a:t>
            </a:r>
          </a:p>
          <a:p>
            <a:r>
              <a:rPr lang="en-US" dirty="0"/>
              <a:t>The Ethical OS Tool cites 8 primary risk zones:</a:t>
            </a:r>
          </a:p>
          <a:p>
            <a:pPr lvl="1"/>
            <a:r>
              <a:rPr lang="en-US" dirty="0"/>
              <a:t>Risk Zone 1: Truth, Disinformation, Propaganda</a:t>
            </a:r>
          </a:p>
          <a:p>
            <a:pPr lvl="1"/>
            <a:r>
              <a:rPr lang="en-US" dirty="0"/>
              <a:t>Risk Zone 2: Addiction and the Dopamine Economy</a:t>
            </a:r>
          </a:p>
          <a:p>
            <a:pPr lvl="1"/>
            <a:r>
              <a:rPr lang="en-US" dirty="0"/>
              <a:t>Risk Zone 3: Economic and Asset Inequalities</a:t>
            </a:r>
          </a:p>
          <a:p>
            <a:pPr lvl="1"/>
            <a:r>
              <a:rPr lang="en-US" dirty="0"/>
              <a:t>Risk Zone 4: Machine Ethics and Algorithmic Biases</a:t>
            </a:r>
          </a:p>
          <a:p>
            <a:pPr lvl="1"/>
            <a:r>
              <a:rPr lang="en-US" dirty="0"/>
              <a:t>Risk Zone 5: Surveillance State</a:t>
            </a:r>
          </a:p>
          <a:p>
            <a:pPr lvl="1"/>
            <a:r>
              <a:rPr lang="en-US" dirty="0"/>
              <a:t>Risk Zone 6: Data Control and Monetization</a:t>
            </a:r>
          </a:p>
          <a:p>
            <a:pPr lvl="1"/>
            <a:r>
              <a:rPr lang="en-US" dirty="0"/>
              <a:t>Risk Zone 7: Implicit Trust and User Understanding</a:t>
            </a:r>
          </a:p>
          <a:p>
            <a:pPr lvl="1"/>
            <a:r>
              <a:rPr lang="en-US" dirty="0"/>
              <a:t>Risk Zone 8: Hateful and Criminal Actors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01C042E-FBDC-464E-89E7-01CEFF52C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850" y="149134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31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E81364-E07E-4426-88C4-54500C72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0D964-CC19-421A-A928-7139DABA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Stakeholder Prompts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DB70C-AD05-428B-9FF8-05F9CE06D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Stakeholder prompts</a:t>
            </a:r>
            <a:r>
              <a:rPr lang="en-US" dirty="0"/>
              <a:t>: Tools for identifying ethical risks through stakeholder engagement.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32A0A55-46F6-472B-9190-341B462C6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" y="2244574"/>
            <a:ext cx="9144000" cy="298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83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DB30EF-1C74-42BE-B683-BF0662AB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541ACC-6041-4B13-B44F-21984A82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Using Consequence Scanning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CADEF4-2B38-44D2-A94F-0ABCEA7A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Scenario: RudiBrace product.</a:t>
            </a:r>
            <a:endParaRPr lang="de-D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4D9E8C36-CADE-4635-B494-ECC9E5BFA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371163"/>
              </p:ext>
            </p:extLst>
          </p:nvPr>
        </p:nvGraphicFramePr>
        <p:xfrm>
          <a:off x="467833" y="1694717"/>
          <a:ext cx="8218965" cy="36758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3793">
                  <a:extLst>
                    <a:ext uri="{9D8B030D-6E8A-4147-A177-3AD203B41FA5}">
                      <a16:colId xmlns:a16="http://schemas.microsoft.com/office/drawing/2014/main" val="2298172350"/>
                    </a:ext>
                  </a:extLst>
                </a:gridCol>
                <a:gridCol w="1643793">
                  <a:extLst>
                    <a:ext uri="{9D8B030D-6E8A-4147-A177-3AD203B41FA5}">
                      <a16:colId xmlns:a16="http://schemas.microsoft.com/office/drawing/2014/main" val="1563890670"/>
                    </a:ext>
                  </a:extLst>
                </a:gridCol>
                <a:gridCol w="1643793">
                  <a:extLst>
                    <a:ext uri="{9D8B030D-6E8A-4147-A177-3AD203B41FA5}">
                      <a16:colId xmlns:a16="http://schemas.microsoft.com/office/drawing/2014/main" val="1821878029"/>
                    </a:ext>
                  </a:extLst>
                </a:gridCol>
                <a:gridCol w="1643793">
                  <a:extLst>
                    <a:ext uri="{9D8B030D-6E8A-4147-A177-3AD203B41FA5}">
                      <a16:colId xmlns:a16="http://schemas.microsoft.com/office/drawing/2014/main" val="161671320"/>
                    </a:ext>
                  </a:extLst>
                </a:gridCol>
                <a:gridCol w="1643793">
                  <a:extLst>
                    <a:ext uri="{9D8B030D-6E8A-4147-A177-3AD203B41FA5}">
                      <a16:colId xmlns:a16="http://schemas.microsoft.com/office/drawing/2014/main" val="1291247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Privacy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33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Accountability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33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Safety/Security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33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Transparency/ Explainability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33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Fairness/Non-Discrimination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33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645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Misuse of data</a:t>
                      </a: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alibri"/>
                      </a:endParaRP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alibri"/>
                      </a:endParaRP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alibri"/>
                      </a:endParaRP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</a:p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alibri"/>
                      </a:endParaRP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alibri"/>
                      </a:endParaRP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alibri"/>
                      </a:endParaRP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</a:p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alibri"/>
                      </a:endParaRP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alibri"/>
                      </a:endParaRP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alibri"/>
                      </a:endParaRP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alibri"/>
                      </a:endParaRP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alibri"/>
                      </a:endParaRP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alibri"/>
                      </a:endParaRP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alibri"/>
                      </a:endParaRP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alibri"/>
                      </a:endParaRP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  <a:b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alibri"/>
                      </a:endParaRP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334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80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377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AB98E-14A7-411A-B777-CF9B4AF9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24E29C-F568-4207-8624-285ABDAD4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Ethical Reasoning?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6ADA2F-338E-924E-9FCF-28D1FE830E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52600" y="1060688"/>
            <a:ext cx="6934200" cy="1352728"/>
          </a:xfrm>
        </p:spPr>
        <p:txBody>
          <a:bodyPr/>
          <a:lstStyle/>
          <a:p>
            <a:r>
              <a:rPr lang="en-US" b="1" dirty="0"/>
              <a:t>Ethical reasoning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The process of identifying and evaluating reasons for action. </a:t>
            </a:r>
          </a:p>
          <a:p>
            <a:r>
              <a:rPr lang="en-US" b="1" dirty="0"/>
              <a:t>Ethical reasons: </a:t>
            </a:r>
            <a:r>
              <a:rPr lang="en-US" dirty="0"/>
              <a:t>Considerations that count in favor of, or against, a certain course of action.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2B2E47-88C5-4F28-A94E-2CA9FDB35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2563318"/>
            <a:ext cx="8460151" cy="35740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Benefits of ethical reasoning:</a:t>
            </a:r>
          </a:p>
          <a:p>
            <a:r>
              <a:rPr lang="en-US" dirty="0"/>
              <a:t>Make decisions consciously and reflectively.</a:t>
            </a:r>
          </a:p>
          <a:p>
            <a:r>
              <a:rPr lang="en-US" dirty="0"/>
              <a:t>Justify actions in terms others can understand and accept.</a:t>
            </a:r>
          </a:p>
          <a:p>
            <a:r>
              <a:rPr lang="en-US" dirty="0"/>
              <a:t>Avoid bad decisions due to bias or fallacies.</a:t>
            </a:r>
          </a:p>
        </p:txBody>
      </p:sp>
    </p:spTree>
    <p:extLst>
      <p:ext uri="{BB962C8B-B14F-4D97-AF65-F5344CB8AC3E}">
        <p14:creationId xmlns:p14="http://schemas.microsoft.com/office/powerpoint/2010/main" val="2648262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453B5-FE37-4BEC-A78D-3404D66B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Regulations, Standards, and Human Rights to Identify Ethical Risks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E0373-7D22-4AEA-8FD6-243D18B2F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220B9-75E8-434F-90B8-007586B2B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6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A3C12D-FA19-42A1-9DE4-20A879DC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5" y="100269"/>
            <a:ext cx="7883768" cy="844611"/>
          </a:xfrm>
        </p:spPr>
        <p:txBody>
          <a:bodyPr/>
          <a:lstStyle/>
          <a:p>
            <a:r>
              <a:rPr lang="en-US" dirty="0"/>
              <a:t>The Relation Between Standards, Regulation, </a:t>
            </a:r>
            <a:r>
              <a:rPr lang="en-US"/>
              <a:t>and </a:t>
            </a:r>
            <a:r>
              <a:rPr lang="en-US" dirty="0"/>
              <a:t>Ethics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7432F-8819-4F6B-A72A-8A74134C9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20584" y="6445470"/>
            <a:ext cx="2133600" cy="365125"/>
          </a:xfrm>
        </p:spPr>
        <p:txBody>
          <a:bodyPr/>
          <a:lstStyle/>
          <a:p>
            <a:fld id="{A8160BDD-7155-D744-B749-9730458604A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Rounded Rectangle 143">
            <a:extLst>
              <a:ext uri="{FF2B5EF4-FFF2-40B4-BE49-F238E27FC236}">
                <a16:creationId xmlns:a16="http://schemas.microsoft.com/office/drawing/2014/main" id="{963E1F7B-7D7F-144C-9CBB-C9A8A489062D}"/>
              </a:ext>
            </a:extLst>
          </p:cNvPr>
          <p:cNvSpPr/>
          <p:nvPr/>
        </p:nvSpPr>
        <p:spPr>
          <a:xfrm>
            <a:off x="867687" y="4918363"/>
            <a:ext cx="7015548" cy="623455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lvl="0" algn="ctr" defTabSz="914400">
              <a:defRPr/>
            </a:pPr>
            <a:r>
              <a:rPr lang="en-US" sz="1300" b="1" kern="0" dirty="0">
                <a:solidFill>
                  <a:srgbClr val="FFFFFF"/>
                </a:solidFill>
                <a:latin typeface="Calibri"/>
                <a:cs typeface="Calibri"/>
              </a:rPr>
              <a:t>Ethical Principles</a:t>
            </a:r>
            <a:endParaRPr lang="en-US" sz="1300" dirty="0">
              <a:ea typeface="+mn-ea"/>
            </a:endParaRPr>
          </a:p>
        </p:txBody>
      </p:sp>
      <p:sp>
        <p:nvSpPr>
          <p:cNvPr id="8" name="Rounded Rectangle 143">
            <a:extLst>
              <a:ext uri="{FF2B5EF4-FFF2-40B4-BE49-F238E27FC236}">
                <a16:creationId xmlns:a16="http://schemas.microsoft.com/office/drawing/2014/main" id="{C7DE8DEC-7E24-3541-AC43-23F69A3D9310}"/>
              </a:ext>
            </a:extLst>
          </p:cNvPr>
          <p:cNvSpPr/>
          <p:nvPr/>
        </p:nvSpPr>
        <p:spPr>
          <a:xfrm>
            <a:off x="867687" y="2479963"/>
            <a:ext cx="1917077" cy="623455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lvl="0" algn="ctr" defTabSz="914400">
              <a:defRPr/>
            </a:pPr>
            <a:r>
              <a:rPr lang="en-US" sz="1300" b="1" kern="0" dirty="0">
                <a:solidFill>
                  <a:srgbClr val="FFFFFF"/>
                </a:solidFill>
                <a:latin typeface="Calibri"/>
                <a:cs typeface="Calibri"/>
              </a:rPr>
              <a:t>Standards</a:t>
            </a:r>
            <a:endParaRPr lang="en-US" sz="1300" dirty="0">
              <a:ea typeface="+mn-ea"/>
            </a:endParaRPr>
          </a:p>
        </p:txBody>
      </p:sp>
      <p:sp>
        <p:nvSpPr>
          <p:cNvPr id="9" name="Rounded Rectangle 143">
            <a:extLst>
              <a:ext uri="{FF2B5EF4-FFF2-40B4-BE49-F238E27FC236}">
                <a16:creationId xmlns:a16="http://schemas.microsoft.com/office/drawing/2014/main" id="{902640E6-0B03-B240-96FA-D7F50A59F1C4}"/>
              </a:ext>
            </a:extLst>
          </p:cNvPr>
          <p:cNvSpPr/>
          <p:nvPr/>
        </p:nvSpPr>
        <p:spPr>
          <a:xfrm>
            <a:off x="3416923" y="2479962"/>
            <a:ext cx="1917077" cy="623455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lvl="0" algn="ctr" defTabSz="914400">
              <a:defRPr/>
            </a:pPr>
            <a:r>
              <a:rPr lang="en-US" sz="1300" b="1" kern="0" dirty="0">
                <a:solidFill>
                  <a:srgbClr val="FFFFFF"/>
                </a:solidFill>
                <a:latin typeface="Calibri"/>
                <a:cs typeface="Calibri"/>
              </a:rPr>
              <a:t>Regulations</a:t>
            </a:r>
            <a:endParaRPr lang="en-US" sz="1300" dirty="0">
              <a:ea typeface="+mn-ea"/>
            </a:endParaRPr>
          </a:p>
        </p:txBody>
      </p:sp>
      <p:sp>
        <p:nvSpPr>
          <p:cNvPr id="10" name="Rounded Rectangle 143">
            <a:extLst>
              <a:ext uri="{FF2B5EF4-FFF2-40B4-BE49-F238E27FC236}">
                <a16:creationId xmlns:a16="http://schemas.microsoft.com/office/drawing/2014/main" id="{FF80F899-966A-CC4C-8AE4-F964CFE60916}"/>
              </a:ext>
            </a:extLst>
          </p:cNvPr>
          <p:cNvSpPr/>
          <p:nvPr/>
        </p:nvSpPr>
        <p:spPr>
          <a:xfrm>
            <a:off x="5966159" y="2479962"/>
            <a:ext cx="1917077" cy="623455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lvl="0" algn="ctr" defTabSz="914400">
              <a:defRPr/>
            </a:pPr>
            <a:r>
              <a:rPr lang="en-US" sz="1300" b="1" kern="0" dirty="0">
                <a:solidFill>
                  <a:srgbClr val="FFFFFF"/>
                </a:solidFill>
                <a:latin typeface="Calibri"/>
                <a:cs typeface="Calibri"/>
              </a:rPr>
              <a:t>Guidelines</a:t>
            </a:r>
            <a:endParaRPr lang="en-US" sz="1300" dirty="0">
              <a:ea typeface="+mn-ea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43EBA2E-7C15-2B46-A7D5-2F506F8D3FAE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H="1" flipV="1">
            <a:off x="1826226" y="3103418"/>
            <a:ext cx="2549235" cy="181494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FF0E907-30BC-3D42-B4F9-67466D34CFE4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4375461" y="3103417"/>
            <a:ext cx="1" cy="181494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5D6E344-089E-654C-8597-2667876A33D6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4375461" y="3103417"/>
            <a:ext cx="2549237" cy="181494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76FB5464-8C97-0A49-8BA1-6A30828357BD}"/>
              </a:ext>
            </a:extLst>
          </p:cNvPr>
          <p:cNvSpPr txBox="1"/>
          <p:nvPr/>
        </p:nvSpPr>
        <p:spPr>
          <a:xfrm>
            <a:off x="6129349" y="3820206"/>
            <a:ext cx="25492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Ethical principles can be used to create and criticize standards, regulations, and guidelines.</a:t>
            </a:r>
          </a:p>
        </p:txBody>
      </p:sp>
    </p:spTree>
    <p:extLst>
      <p:ext uri="{BB962C8B-B14F-4D97-AF65-F5344CB8AC3E}">
        <p14:creationId xmlns:p14="http://schemas.microsoft.com/office/powerpoint/2010/main" val="1362976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5A1D5-6B20-4234-8DD0-5AD2D99C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6B4D59-09ED-4076-BA02-7D663CFE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AEDD1B-F4E6-4192-957D-9C2DF0C9D0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Regulation</a:t>
            </a:r>
            <a:r>
              <a:rPr lang="en-US" dirty="0"/>
              <a:t>: </a:t>
            </a:r>
            <a:r>
              <a:rPr lang="de-DE" dirty="0"/>
              <a:t>A set of rules made by a sovereign legislative body, often in consultation with subject matter experts.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669602-677B-42F1-BEB7-6B26EF68B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Features of regulations:</a:t>
            </a:r>
          </a:p>
          <a:p>
            <a:r>
              <a:rPr lang="en-US" dirty="0"/>
              <a:t>Have legal standing and are enforceable.</a:t>
            </a:r>
          </a:p>
          <a:p>
            <a:r>
              <a:rPr lang="en-US" dirty="0"/>
              <a:t>Often to seek ethical minimum standards.</a:t>
            </a:r>
          </a:p>
          <a:p>
            <a:r>
              <a:rPr lang="en-US" dirty="0"/>
              <a:t>Help to screen out unethical options.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r>
              <a:rPr lang="de-DE" dirty="0">
                <a:solidFill>
                  <a:prstClr val="black"/>
                </a:solidFill>
              </a:rPr>
              <a:t>General Data Protection Regulation (GDPR)</a:t>
            </a:r>
          </a:p>
          <a:p>
            <a:r>
              <a:rPr lang="de-DE" dirty="0">
                <a:solidFill>
                  <a:prstClr val="black"/>
                </a:solidFill>
              </a:rPr>
              <a:t>Health Insurance Portability and Accountability Act of 1996 (HIPAA)</a:t>
            </a:r>
          </a:p>
          <a:p>
            <a:r>
              <a:rPr lang="de-DE" dirty="0">
                <a:solidFill>
                  <a:prstClr val="black"/>
                </a:solidFill>
              </a:rPr>
              <a:t>UK Equality Act of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914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4FC4B4-C873-4D85-BE15-C82BDA82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20FCAC-D981-49BE-A8BF-FF2EC0892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2118977"/>
            <a:ext cx="8460150" cy="3858816"/>
          </a:xfrm>
        </p:spPr>
        <p:txBody>
          <a:bodyPr/>
          <a:lstStyle/>
          <a:p>
            <a:r>
              <a:rPr lang="en-US" dirty="0"/>
              <a:t>Protects individual privacy by holding data collection and data processing entities accountable for the information of EU citizens. </a:t>
            </a:r>
          </a:p>
          <a:p>
            <a:r>
              <a:rPr lang="en-US" dirty="0"/>
              <a:t>Applies to all entities that collect or process the personal data of EU citizens, even if the entity is not based in the EU.</a:t>
            </a:r>
          </a:p>
          <a:p>
            <a:r>
              <a:rPr lang="en-US" dirty="0"/>
              <a:t>Includes provisions concerning the export of personal data outside of the EU.</a:t>
            </a:r>
          </a:p>
          <a:p>
            <a:r>
              <a:rPr lang="en-US" dirty="0"/>
              <a:t>Summarization:</a:t>
            </a:r>
          </a:p>
          <a:p>
            <a:pPr lvl="1"/>
            <a:r>
              <a:rPr lang="en-US" dirty="0"/>
              <a:t>It upholds the privacy rights of individuals (e.g., the right to correct inaccurate personal data).</a:t>
            </a:r>
          </a:p>
          <a:p>
            <a:pPr lvl="1"/>
            <a:r>
              <a:rPr lang="en-US" dirty="0"/>
              <a:t>It enforces restrictions and security obligations for organizations (e.g., report data breaches within 72 hours).</a:t>
            </a:r>
          </a:p>
          <a:p>
            <a:pPr lvl="1"/>
            <a:r>
              <a:rPr lang="en-US" dirty="0"/>
              <a:t>It issues penalties for noncompliance (e.g., fines up to €20 million or 4 percent of global turnover).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6948DA-65BD-4AB6-ADB6-AE013BB0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B9AC7F-7D86-45C0-8A88-A3A4AC993B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b="1" dirty="0"/>
              <a:t>GDPR</a:t>
            </a:r>
            <a:r>
              <a:rPr lang="en-US" dirty="0"/>
              <a:t>: (General Data Protection Regulation) </a:t>
            </a:r>
            <a:r>
              <a:rPr lang="en-US" sz="1800" b="0" i="0" u="none" strike="noStrike" baseline="0" dirty="0"/>
              <a:t>A pan-European data protection law that expands the rights of individuals to control how their personal data is collected and processed.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42047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A3C12D-FA19-42A1-9DE4-20A879DC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Privacy Regulations and Ethical Risks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7432F-8819-4F6B-A72A-8A74134C9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6" name="Group 64">
            <a:extLst>
              <a:ext uri="{FF2B5EF4-FFF2-40B4-BE49-F238E27FC236}">
                <a16:creationId xmlns:a16="http://schemas.microsoft.com/office/drawing/2014/main" id="{F51646DC-6474-4C41-9501-711818DE4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477753"/>
              </p:ext>
            </p:extLst>
          </p:nvPr>
        </p:nvGraphicFramePr>
        <p:xfrm>
          <a:off x="949522" y="1427745"/>
          <a:ext cx="7239000" cy="4492969"/>
        </p:xfrm>
        <a:graphic>
          <a:graphicData uri="http://schemas.openxmlformats.org/drawingml/2006/table">
            <a:tbl>
              <a:tblPr/>
              <a:tblGrid>
                <a:gridCol w="1322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3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2277">
                  <a:extLst>
                    <a:ext uri="{9D8B030D-6E8A-4147-A177-3AD203B41FA5}">
                      <a16:colId xmlns:a16="http://schemas.microsoft.com/office/drawing/2014/main" val="583284953"/>
                    </a:ext>
                  </a:extLst>
                </a:gridCol>
              </a:tblGrid>
              <a:tr h="457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Theme</a:t>
                      </a: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33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Principle</a:t>
                      </a: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33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Implication for RudiBrace</a:t>
                      </a: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33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9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b="1" dirty="0">
                          <a:effectLst/>
                        </a:rPr>
                        <a:t>Fairness and transparency</a:t>
                      </a:r>
                      <a:endParaRPr kumimoji="0" 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EF334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dirty="0">
                          <a:effectLst/>
                        </a:rPr>
                        <a:t>Data collection must be fair and transparent.</a:t>
                      </a:r>
                      <a:endParaRPr lang="en-US" sz="14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9863" marR="0" lvl="0" indent="-169863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EF3340"/>
                        </a:buClr>
                        <a:buSzTx/>
                        <a:buFont typeface="Arial"/>
                        <a:buChar char="•"/>
                        <a:tabLst/>
                      </a:pPr>
                      <a:r>
                        <a:rPr lang="en-US" sz="1400" dirty="0">
                          <a:effectLst/>
                        </a:rPr>
                        <a:t>Need to explain to users which data is collected and what happens with it. </a:t>
                      </a:r>
                    </a:p>
                    <a:p>
                      <a:pPr marL="169863" marR="0" lvl="0" indent="-169863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EF3340"/>
                        </a:buClr>
                        <a:buSzTx/>
                        <a:buFont typeface="Arial"/>
                        <a:buChar char="•"/>
                        <a:tabLst/>
                      </a:pPr>
                      <a:r>
                        <a:rPr lang="en-US" sz="1400" dirty="0">
                          <a:effectLst/>
                        </a:rPr>
                        <a:t>Need to consider whether fairness requires an opt-out option for employees.</a:t>
                      </a:r>
                      <a:endParaRPr lang="en-US" sz="14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b="1" dirty="0">
                          <a:effectLst/>
                        </a:rPr>
                        <a:t>Purpose limitation</a:t>
                      </a:r>
                      <a:endParaRPr kumimoji="0" 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dirty="0">
                          <a:effectLst/>
                        </a:rPr>
                        <a:t>Organizations should collect personal data only for a specific purpose, clearly state what that purpose is, and collect data only for as long as necessary to complete that purpose.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dirty="0">
                          <a:effectLst/>
                        </a:rPr>
                        <a:t>The data gathered with the tool cannot be used beyond the stated purpose.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Accuracy</a:t>
                      </a:r>
                      <a:endParaRPr kumimoji="0" 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dirty="0">
                          <a:effectLst/>
                        </a:rPr>
                        <a:t>Every reasonable step must be taken to erase or rectify data that is inaccurate or incomplete.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dirty="0">
                          <a:effectLst/>
                        </a:rPr>
                        <a:t>Need to ensure that the metrics computed really capture interaction </a:t>
                      </a:r>
                      <a:r>
                        <a:rPr lang="en-US" sz="1400">
                          <a:effectLst/>
                        </a:rPr>
                        <a:t>and communication </a:t>
                      </a:r>
                      <a:r>
                        <a:rPr lang="en-US" sz="1400" dirty="0">
                          <a:effectLst/>
                        </a:rPr>
                        <a:t>and are appropriately linked to productivity.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</a:rPr>
                        <a:t>Integrity and confidentiality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dirty="0">
                          <a:effectLst/>
                        </a:rPr>
                        <a:t>Data processing needs to ensure appropriate security of the personal data.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dirty="0">
                          <a:effectLst/>
                        </a:rPr>
                        <a:t>Given the sensitivity of the data collected by RudiBrace, the tool needs to meet exceptionally high security standards.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251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38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5A1D5-6B20-4234-8DD0-5AD2D99C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20584" y="6445470"/>
            <a:ext cx="2133600" cy="365125"/>
          </a:xfrm>
        </p:spPr>
        <p:txBody>
          <a:bodyPr/>
          <a:lstStyle/>
          <a:p>
            <a:fld id="{A8160BDD-7155-D744-B749-9730458604A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6B4D59-09ED-4076-BA02-7D663CFE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5" y="100269"/>
            <a:ext cx="7883768" cy="844611"/>
          </a:xfrm>
        </p:spPr>
        <p:txBody>
          <a:bodyPr/>
          <a:lstStyle/>
          <a:p>
            <a:r>
              <a:rPr lang="en-US" dirty="0"/>
              <a:t>Standards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AEDD1B-F4E6-4192-957D-9C2DF0C9D0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52600" y="1060688"/>
            <a:ext cx="6934200" cy="762000"/>
          </a:xfrm>
        </p:spPr>
        <p:txBody>
          <a:bodyPr/>
          <a:lstStyle/>
          <a:p>
            <a:r>
              <a:rPr lang="en-US" b="1" dirty="0"/>
              <a:t>Standard</a:t>
            </a:r>
            <a:r>
              <a:rPr lang="en-US" dirty="0"/>
              <a:t>: </a:t>
            </a:r>
            <a:r>
              <a:rPr lang="de-DE" dirty="0"/>
              <a:t>A rule or guideline created by industry and civil society organizations to establish common norms for interoperability, product quality, and professional conduct.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669602-677B-42F1-BEB7-6B26EF68B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2124194"/>
            <a:ext cx="8460151" cy="4013200"/>
          </a:xfrm>
        </p:spPr>
        <p:txBody>
          <a:bodyPr/>
          <a:lstStyle/>
          <a:p>
            <a:r>
              <a:rPr lang="en-US" dirty="0"/>
              <a:t>Features of standards:</a:t>
            </a:r>
          </a:p>
          <a:p>
            <a:pPr lvl="1"/>
            <a:r>
              <a:rPr lang="de-DE" dirty="0"/>
              <a:t>Do not have legal standing but can be enforced with incentives and sanctions conferred by professional bodies</a:t>
            </a:r>
            <a:r>
              <a:rPr lang="en-US" dirty="0"/>
              <a:t>.</a:t>
            </a:r>
          </a:p>
          <a:p>
            <a:pPr lvl="1"/>
            <a:r>
              <a:rPr lang="de-DE" dirty="0"/>
              <a:t>Important mechanism for establishing and interpreting ethical requirements for emerging technology</a:t>
            </a:r>
            <a:r>
              <a:rPr lang="en-US" dirty="0"/>
              <a:t>.</a:t>
            </a:r>
          </a:p>
          <a:p>
            <a:pPr lvl="1"/>
            <a:r>
              <a:rPr lang="de-DE" dirty="0"/>
              <a:t>Are developed by experts and may not represent viewpoints of all affected groups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Examples: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International Standards Organization (ISO)</a:t>
            </a:r>
          </a:p>
          <a:p>
            <a:pPr lvl="1"/>
            <a:r>
              <a:rPr lang="de-DE" dirty="0"/>
              <a:t>Institute of Electrical and Electronics Engineers (IEEE)</a:t>
            </a:r>
          </a:p>
          <a:p>
            <a:pPr lvl="1"/>
            <a:r>
              <a:rPr lang="de-DE" dirty="0"/>
              <a:t>Forest Stewardship Council (FSC)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22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C5B285-0421-472C-8BAB-FFD814EE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9511F3-D983-482A-9877-04E3388CE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 and Ethical Risks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DA0E01-2ECF-41C9-A6D8-8C22FD2AA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Standards often focus on implementing legal regulations and ethical best practices. 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Well-suited to provide concrete technical guidance and policy details that can help to concretize ethical risks. 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Aim to be in sync with the views of experts on how best to operationalize an ethical requirement.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RudiBrace, the team could refer to ISO Standard 27701.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Relates to the way an organization collects personal data and prevents unauthorized use or disclosure. 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Contains detailed guidance that the RudiBrace team should take into account when building the product, including guidance on:</a:t>
            </a:r>
          </a:p>
          <a:p>
            <a:pPr marL="1085850" lvl="2">
              <a:buFont typeface="Arial" panose="020B0604020202020204" pitchFamily="34" charset="0"/>
              <a:buChar char="•"/>
            </a:pPr>
            <a:r>
              <a:rPr lang="en-US" dirty="0"/>
              <a:t>Incident management</a:t>
            </a:r>
          </a:p>
          <a:p>
            <a:pPr marL="1085850" lvl="2">
              <a:buFont typeface="Arial" panose="020B0604020202020204" pitchFamily="34" charset="0"/>
              <a:buChar char="•"/>
            </a:pPr>
            <a:r>
              <a:rPr lang="en-US" dirty="0"/>
              <a:t>Access to systems and services that process personal identifiable information</a:t>
            </a:r>
          </a:p>
          <a:p>
            <a:pPr marL="1085850" lvl="2">
              <a:buFont typeface="Arial" panose="020B0604020202020204" pitchFamily="34" charset="0"/>
              <a:buChar char="•"/>
            </a:pPr>
            <a:r>
              <a:rPr lang="en-US" dirty="0"/>
              <a:t>Cryptographic protection</a:t>
            </a:r>
          </a:p>
          <a:p>
            <a:pPr marL="1085850" lvl="2">
              <a:buFont typeface="Arial" panose="020B0604020202020204" pitchFamily="34" charset="0"/>
              <a:buChar char="•"/>
            </a:pPr>
            <a:r>
              <a:rPr lang="en-US" dirty="0"/>
              <a:t>Information transfer policies</a:t>
            </a:r>
          </a:p>
        </p:txBody>
      </p:sp>
    </p:spTree>
    <p:extLst>
      <p:ext uri="{BB962C8B-B14F-4D97-AF65-F5344CB8AC3E}">
        <p14:creationId xmlns:p14="http://schemas.microsoft.com/office/powerpoint/2010/main" val="2888833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5A1D5-6B20-4234-8DD0-5AD2D99C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6B4D59-09ED-4076-BA02-7D663CFE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Rights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AEDD1B-F4E6-4192-957D-9C2DF0C9D0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52600" y="1060688"/>
            <a:ext cx="6934200" cy="1063506"/>
          </a:xfrm>
        </p:spPr>
        <p:txBody>
          <a:bodyPr/>
          <a:lstStyle/>
          <a:p>
            <a:r>
              <a:rPr lang="en-US" b="1" dirty="0"/>
              <a:t>Human rights</a:t>
            </a:r>
            <a:r>
              <a:rPr lang="en-US" dirty="0"/>
              <a:t>: </a:t>
            </a:r>
            <a:r>
              <a:rPr lang="de-DE" dirty="0"/>
              <a:t>Rights accorded to human beings that create a protective zone around persons and allow them the opportunity to further their valued personal projects without interference from others.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669602-677B-42F1-BEB7-6B26EF68B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Examples of human rights:</a:t>
            </a:r>
            <a:r>
              <a:rPr lang="de-DE" dirty="0">
                <a:solidFill>
                  <a:prstClr val="black"/>
                </a:solidFill>
              </a:rPr>
              <a:t> </a:t>
            </a:r>
          </a:p>
          <a:p>
            <a:pPr fontAlgn="base"/>
            <a:r>
              <a:rPr lang="de-DE" dirty="0">
                <a:solidFill>
                  <a:prstClr val="black"/>
                </a:solidFill>
              </a:rPr>
              <a:t>Security of the person</a:t>
            </a:r>
          </a:p>
          <a:p>
            <a:pPr fontAlgn="base"/>
            <a:r>
              <a:rPr lang="de-DE" dirty="0">
                <a:solidFill>
                  <a:prstClr val="black"/>
                </a:solidFill>
              </a:rPr>
              <a:t>Due process and a fair trial</a:t>
            </a:r>
          </a:p>
          <a:p>
            <a:pPr fontAlgn="base"/>
            <a:r>
              <a:rPr lang="de-DE" dirty="0">
                <a:solidFill>
                  <a:prstClr val="black"/>
                </a:solidFill>
              </a:rPr>
              <a:t>Right to work and own property</a:t>
            </a:r>
          </a:p>
          <a:p>
            <a:pPr fontAlgn="base"/>
            <a:r>
              <a:rPr lang="de-DE" dirty="0">
                <a:solidFill>
                  <a:prstClr val="black"/>
                </a:solidFill>
              </a:rPr>
              <a:t>Freedom of movement, speech, religion, marriage, and political participation </a:t>
            </a:r>
          </a:p>
          <a:p>
            <a:pPr fontAlgn="base"/>
            <a:r>
              <a:rPr lang="de-DE" dirty="0">
                <a:solidFill>
                  <a:prstClr val="black"/>
                </a:solidFill>
              </a:rPr>
              <a:t>Freedom from discrimination</a:t>
            </a:r>
          </a:p>
          <a:p>
            <a:pPr marL="0" indent="0">
              <a:buNone/>
            </a:pPr>
            <a:r>
              <a:rPr lang="en-US" dirty="0"/>
              <a:t>Features of human rights:</a:t>
            </a:r>
          </a:p>
          <a:p>
            <a:pPr fontAlgn="base"/>
            <a:r>
              <a:rPr lang="de-DE" dirty="0">
                <a:solidFill>
                  <a:prstClr val="black"/>
                </a:solidFill>
              </a:rPr>
              <a:t>Complement standards and regulation when filtering permissible options. </a:t>
            </a:r>
          </a:p>
          <a:p>
            <a:pPr fontAlgn="base"/>
            <a:r>
              <a:rPr lang="de-DE" dirty="0">
                <a:solidFill>
                  <a:prstClr val="black"/>
                </a:solidFill>
              </a:rPr>
              <a:t>Apply generally to all organizational activity and are widely accepted </a:t>
            </a:r>
            <a:br>
              <a:rPr lang="de-DE" dirty="0">
                <a:solidFill>
                  <a:prstClr val="black"/>
                </a:solidFill>
              </a:rPr>
            </a:br>
            <a:r>
              <a:rPr lang="de-DE" dirty="0">
                <a:solidFill>
                  <a:prstClr val="black"/>
                </a:solidFill>
              </a:rPr>
              <a:t>as ethical minimum standards. </a:t>
            </a:r>
          </a:p>
          <a:p>
            <a:pPr fontAlgn="base"/>
            <a:r>
              <a:rPr lang="de-DE" dirty="0">
                <a:solidFill>
                  <a:prstClr val="black"/>
                </a:solidFill>
              </a:rPr>
              <a:t>Can be used to anticipate negative impacts when regulation and </a:t>
            </a:r>
            <a:br>
              <a:rPr lang="de-DE" dirty="0">
                <a:solidFill>
                  <a:prstClr val="black"/>
                </a:solidFill>
              </a:rPr>
            </a:br>
            <a:r>
              <a:rPr lang="de-DE" dirty="0">
                <a:solidFill>
                  <a:prstClr val="black"/>
                </a:solidFill>
              </a:rPr>
              <a:t>standards lack sufficient guidance</a:t>
            </a:r>
            <a:r>
              <a:rPr lang="en-US" dirty="0"/>
              <a:t>.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054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E81364-E07E-4426-88C4-54500C72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20584" y="644547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8160BDD-7155-D744-B749-9730458604AD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6A1392C-00C0-1549-BF8F-0AF8E4DAB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302040"/>
            <a:ext cx="4746135" cy="4920960"/>
          </a:xfrm>
        </p:spPr>
        <p:txBody>
          <a:bodyPr numCol="1" spcCol="0">
            <a:norm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International Bill of Human Rights</a:t>
            </a:r>
            <a:r>
              <a:rPr lang="en-US" dirty="0"/>
              <a:t> </a:t>
            </a:r>
          </a:p>
          <a:p>
            <a:pPr marL="685800" lvl="1" fontAlgn="base">
              <a:buFont typeface="Arial" panose="020B0604020202020204" pitchFamily="34" charset="0"/>
              <a:buChar char="•"/>
            </a:pPr>
            <a:r>
              <a:rPr lang="en-US" b="1" dirty="0"/>
              <a:t>Universal Declaration of Human Rights</a:t>
            </a:r>
            <a:r>
              <a:rPr lang="en-US" dirty="0"/>
              <a:t> </a:t>
            </a:r>
          </a:p>
          <a:p>
            <a:pPr marL="685800" lvl="1" fontAlgn="base">
              <a:buFont typeface="Arial" panose="020B0604020202020204" pitchFamily="34" charset="0"/>
              <a:buChar char="•"/>
            </a:pPr>
            <a:r>
              <a:rPr lang="en-US" b="1" dirty="0"/>
              <a:t>International Covenant on Civil and Political Rights</a:t>
            </a:r>
            <a:r>
              <a:rPr lang="en-US" dirty="0"/>
              <a:t> </a:t>
            </a:r>
          </a:p>
          <a:p>
            <a:pPr marL="685800" lvl="1" fontAlgn="base">
              <a:buFont typeface="Arial" panose="020B0604020202020204" pitchFamily="34" charset="0"/>
              <a:buChar char="•"/>
            </a:pPr>
            <a:r>
              <a:rPr lang="en-US" b="1" dirty="0"/>
              <a:t>International Covenant on Economic, Social and </a:t>
            </a:r>
            <a:r>
              <a:rPr lang="en-US" b="1"/>
              <a:t>Cultural Rights</a:t>
            </a:r>
            <a:endParaRPr lang="en-US" dirty="0"/>
          </a:p>
          <a:p>
            <a:pPr marL="400050" lvl="1" indent="0" fontAlgn="base">
              <a:buNone/>
            </a:pP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Declaration on Fundamental Principles and Rights at Work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0D964-CC19-421A-A928-7139DABA8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5" y="100269"/>
            <a:ext cx="7883768" cy="844611"/>
          </a:xfrm>
        </p:spPr>
        <p:txBody>
          <a:bodyPr anchor="ctr">
            <a:normAutofit/>
          </a:bodyPr>
          <a:lstStyle/>
          <a:p>
            <a:r>
              <a:rPr lang="en-US" dirty="0"/>
              <a:t>Important Human Rights Documents</a:t>
            </a:r>
          </a:p>
        </p:txBody>
      </p:sp>
      <p:pic>
        <p:nvPicPr>
          <p:cNvPr id="9" name="Graphic 8" descr="Court outline">
            <a:extLst>
              <a:ext uri="{FF2B5EF4-FFF2-40B4-BE49-F238E27FC236}">
                <a16:creationId xmlns:a16="http://schemas.microsoft.com/office/drawing/2014/main" id="{71C7C40B-CE54-794A-AF45-4894EFAEC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2461" y="1563297"/>
            <a:ext cx="1850572" cy="1850572"/>
          </a:xfrm>
          <a:prstGeom prst="rect">
            <a:avLst/>
          </a:prstGeom>
        </p:spPr>
      </p:pic>
      <p:pic>
        <p:nvPicPr>
          <p:cNvPr id="11" name="Graphic 10" descr="Weights Uneven outline">
            <a:extLst>
              <a:ext uri="{FF2B5EF4-FFF2-40B4-BE49-F238E27FC236}">
                <a16:creationId xmlns:a16="http://schemas.microsoft.com/office/drawing/2014/main" id="{9042A665-23CA-7A42-9FB8-787F590C5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3496" y="3810000"/>
            <a:ext cx="1648502" cy="16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6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E81364-E07E-4426-88C4-54500C72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0D964-CC19-421A-A928-7139DABA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Organizations with Respect to Human Rights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6A1392C-00C0-1549-BF8F-0AF8E4DAB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 Guiding Principles on Business and Human Rights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Avoid infringing on the human rights of others and address adverse human rights impacts with which they are involved.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Respect human rights as an ethical red line, regardless of whether human rights are legally binding or enforced in your jurisdiction.</a:t>
            </a:r>
          </a:p>
        </p:txBody>
      </p:sp>
    </p:spTree>
    <p:extLst>
      <p:ext uri="{BB962C8B-B14F-4D97-AF65-F5344CB8AC3E}">
        <p14:creationId xmlns:p14="http://schemas.microsoft.com/office/powerpoint/2010/main" val="346730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7BA74A-27C7-495D-8132-7E87A8A7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Reasons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9D1C5C-33C8-4057-ADEC-F88E6FE6F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ADBDBF-6CD8-477F-B9F1-136F9625AC79}"/>
              </a:ext>
            </a:extLst>
          </p:cNvPr>
          <p:cNvGrpSpPr/>
          <p:nvPr/>
        </p:nvGrpSpPr>
        <p:grpSpPr>
          <a:xfrm>
            <a:off x="867728" y="1581197"/>
            <a:ext cx="7714798" cy="576880"/>
            <a:chOff x="867728" y="2372426"/>
            <a:chExt cx="7714798" cy="576880"/>
          </a:xfrm>
        </p:grpSpPr>
        <p:sp>
          <p:nvSpPr>
            <p:cNvPr id="6" name="Rounded Rectangle 143">
              <a:extLst>
                <a:ext uri="{FF2B5EF4-FFF2-40B4-BE49-F238E27FC236}">
                  <a16:creationId xmlns:a16="http://schemas.microsoft.com/office/drawing/2014/main" id="{920657B2-3941-421F-80CA-BAD55BACA0BD}"/>
                </a:ext>
              </a:extLst>
            </p:cNvPr>
            <p:cNvSpPr/>
            <p:nvPr/>
          </p:nvSpPr>
          <p:spPr>
            <a:xfrm>
              <a:off x="867728" y="2372426"/>
              <a:ext cx="1724025" cy="274638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lIns="91440" tIns="45720" rIns="91440" bIns="4572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Rights</a:t>
              </a:r>
              <a:endParaRPr lang="en-US" dirty="0">
                <a:ea typeface="+mn-ea"/>
              </a:endParaRPr>
            </a:p>
          </p:txBody>
        </p:sp>
        <p:sp>
          <p:nvSpPr>
            <p:cNvPr id="12" name="Rounded Rectangle 51">
              <a:extLst>
                <a:ext uri="{FF2B5EF4-FFF2-40B4-BE49-F238E27FC236}">
                  <a16:creationId xmlns:a16="http://schemas.microsoft.com/office/drawing/2014/main" id="{548AFE79-7A2E-4FCB-8D84-122A89675333}"/>
                </a:ext>
              </a:extLst>
            </p:cNvPr>
            <p:cNvSpPr/>
            <p:nvPr/>
          </p:nvSpPr>
          <p:spPr>
            <a:xfrm>
              <a:off x="2711116" y="2372426"/>
              <a:ext cx="5871410" cy="576880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lIns="91440" tIns="45720" rIns="91440" bIns="45720" anchor="t"/>
            <a:lstStyle/>
            <a:p>
              <a:pPr defTabSz="914400">
                <a:defRPr/>
              </a:pPr>
              <a:r>
                <a:rPr lang="en-US" sz="1400" b="1" dirty="0"/>
                <a:t>Rights </a:t>
              </a:r>
              <a:r>
                <a:rPr lang="en-US" sz="1400" dirty="0"/>
                <a:t>are entitlements to act or be treated in certain ways. They generate weighty reasons, often amounting to obligations, for ethical decision-making.</a:t>
              </a:r>
              <a:r>
                <a:rPr lang="de-DE" sz="1400" dirty="0"/>
                <a:t> </a:t>
              </a:r>
              <a:endParaRPr lang="en-US" sz="1400" dirty="0">
                <a:ea typeface="+mn-ea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40D713-01EF-484D-A881-D24B207C86F8}"/>
              </a:ext>
            </a:extLst>
          </p:cNvPr>
          <p:cNvGrpSpPr/>
          <p:nvPr/>
        </p:nvGrpSpPr>
        <p:grpSpPr>
          <a:xfrm>
            <a:off x="867728" y="2698636"/>
            <a:ext cx="7714798" cy="778059"/>
            <a:chOff x="867728" y="3821617"/>
            <a:chExt cx="7714798" cy="778059"/>
          </a:xfrm>
        </p:grpSpPr>
        <p:sp>
          <p:nvSpPr>
            <p:cNvPr id="7" name="Rounded Rectangle 143">
              <a:extLst>
                <a:ext uri="{FF2B5EF4-FFF2-40B4-BE49-F238E27FC236}">
                  <a16:creationId xmlns:a16="http://schemas.microsoft.com/office/drawing/2014/main" id="{62AA3BE9-8271-43F1-B39D-D707C67C3234}"/>
                </a:ext>
              </a:extLst>
            </p:cNvPr>
            <p:cNvSpPr/>
            <p:nvPr/>
          </p:nvSpPr>
          <p:spPr>
            <a:xfrm>
              <a:off x="867728" y="3821617"/>
              <a:ext cx="1724025" cy="302102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lIns="91440" tIns="45720" rIns="91440" bIns="45720" anchor="ctr"/>
            <a:lstStyle/>
            <a:p>
              <a:pPr algn="ctr" defTabSz="914400"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Interests</a:t>
              </a:r>
              <a:endParaRPr lang="en-US" dirty="0">
                <a:ea typeface="+mn-ea"/>
              </a:endParaRPr>
            </a:p>
          </p:txBody>
        </p:sp>
        <p:sp>
          <p:nvSpPr>
            <p:cNvPr id="13" name="Rounded Rectangle 51">
              <a:extLst>
                <a:ext uri="{FF2B5EF4-FFF2-40B4-BE49-F238E27FC236}">
                  <a16:creationId xmlns:a16="http://schemas.microsoft.com/office/drawing/2014/main" id="{80BCB027-D15B-4F31-AF1C-E8EE421DFD4E}"/>
                </a:ext>
              </a:extLst>
            </p:cNvPr>
            <p:cNvSpPr/>
            <p:nvPr/>
          </p:nvSpPr>
          <p:spPr>
            <a:xfrm>
              <a:off x="2711116" y="3821617"/>
              <a:ext cx="5871410" cy="778059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lIns="91440" tIns="45720" rIns="91440" bIns="45720" anchor="t"/>
            <a:lstStyle/>
            <a:p>
              <a:pPr lvl="0"/>
              <a:r>
                <a:rPr lang="en-US" sz="1400" b="1" dirty="0"/>
                <a:t>Interests</a:t>
              </a:r>
              <a:r>
                <a:rPr lang="en-US" sz="1400" dirty="0"/>
                <a:t>, particularly economic interests, typically generate reasons that reflect concern for tangible benefits, such as jobs, money, or economic opportunity.</a:t>
              </a:r>
              <a:endParaRPr lang="de-DE" sz="14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590F89-E6AD-4631-A8DB-8B3EE571BAA3}"/>
              </a:ext>
            </a:extLst>
          </p:cNvPr>
          <p:cNvGrpSpPr/>
          <p:nvPr/>
        </p:nvGrpSpPr>
        <p:grpSpPr>
          <a:xfrm>
            <a:off x="867728" y="4017253"/>
            <a:ext cx="7714797" cy="547662"/>
            <a:chOff x="867728" y="5364837"/>
            <a:chExt cx="7714797" cy="547662"/>
          </a:xfrm>
        </p:grpSpPr>
        <p:sp>
          <p:nvSpPr>
            <p:cNvPr id="8" name="Rounded Rectangle 143">
              <a:extLst>
                <a:ext uri="{FF2B5EF4-FFF2-40B4-BE49-F238E27FC236}">
                  <a16:creationId xmlns:a16="http://schemas.microsoft.com/office/drawing/2014/main" id="{17DF41DD-C723-4237-91A9-3089BDC871B1}"/>
                </a:ext>
              </a:extLst>
            </p:cNvPr>
            <p:cNvSpPr/>
            <p:nvPr/>
          </p:nvSpPr>
          <p:spPr>
            <a:xfrm>
              <a:off x="867728" y="5364837"/>
              <a:ext cx="1724025" cy="274638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lIns="91440" tIns="45720" rIns="91440" bIns="45720" anchor="ctr"/>
            <a:lstStyle/>
            <a:p>
              <a:pPr algn="ctr" defTabSz="914400"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Values</a:t>
              </a:r>
              <a:endParaRPr lang="en-US" dirty="0">
                <a:ea typeface="+mn-ea"/>
              </a:endParaRPr>
            </a:p>
          </p:txBody>
        </p:sp>
        <p:sp>
          <p:nvSpPr>
            <p:cNvPr id="14" name="Rounded Rectangle 51">
              <a:extLst>
                <a:ext uri="{FF2B5EF4-FFF2-40B4-BE49-F238E27FC236}">
                  <a16:creationId xmlns:a16="http://schemas.microsoft.com/office/drawing/2014/main" id="{2A6F685D-2E0B-4D8D-A707-ACFFAFF4B37E}"/>
                </a:ext>
              </a:extLst>
            </p:cNvPr>
            <p:cNvSpPr/>
            <p:nvPr/>
          </p:nvSpPr>
          <p:spPr>
            <a:xfrm>
              <a:off x="2711116" y="5364837"/>
              <a:ext cx="5871409" cy="547662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lIns="91440" tIns="45720" rIns="91440" bIns="45720" anchor="t"/>
            <a:lstStyle/>
            <a:p>
              <a:pPr lvl="0"/>
              <a:r>
                <a:rPr lang="en-US" sz="1400" b="1" dirty="0"/>
                <a:t>Values</a:t>
              </a:r>
              <a:r>
                <a:rPr lang="en-US" sz="1400" dirty="0"/>
                <a:t> generally present reasons for respecting what people find desirable, such as autonomy, spirituality, or fairness.</a:t>
              </a:r>
              <a:endParaRPr lang="de-DE" sz="1400" dirty="0"/>
            </a:p>
          </p:txBody>
        </p:sp>
      </p:grpSp>
      <p:sp>
        <p:nvSpPr>
          <p:cNvPr id="18" name="Rounded Rectangle 143">
            <a:extLst>
              <a:ext uri="{FF2B5EF4-FFF2-40B4-BE49-F238E27FC236}">
                <a16:creationId xmlns:a16="http://schemas.microsoft.com/office/drawing/2014/main" id="{9ED6AAD7-6419-4870-B63D-544B83E7F96B}"/>
              </a:ext>
            </a:extLst>
          </p:cNvPr>
          <p:cNvSpPr/>
          <p:nvPr/>
        </p:nvSpPr>
        <p:spPr>
          <a:xfrm>
            <a:off x="1303726" y="5114146"/>
            <a:ext cx="6546986" cy="647582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algn="ctr" defTabSz="914400">
              <a:defRPr/>
            </a:pPr>
            <a:r>
              <a:rPr lang="en-US" sz="1300" b="1" kern="0" dirty="0">
                <a:solidFill>
                  <a:srgbClr val="FFFFFF"/>
                </a:solidFill>
                <a:latin typeface="Calibri"/>
                <a:cs typeface="Calibri"/>
              </a:rPr>
              <a:t>These categories are not mutually exclusive. Sometimes the lines get blurred. Different kinds of reasons can have different roles when it comes to moral reasoning.</a:t>
            </a: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150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3958D-4401-4585-8E50-3FD75D29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1854E1D-DFBB-4CA7-8A2F-840B8AAE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Rights Due Diligence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FE966D-E640-48C9-AB1B-61ACB3482E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Human rights due diligence: </a:t>
            </a:r>
            <a:r>
              <a:rPr lang="en-US" dirty="0"/>
              <a:t>A way for organizations to proactively manage the effect of any potential or actual adverse human rights impacts with which they are involved.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7F64BA-5479-4819-8AC1-A3B6FE193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Assess actual and potential human rights impacts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Integrate and act upon findings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Track results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Communicate how impacts are addressed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30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E81364-E07E-4426-88C4-54500C72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20584" y="644547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8160BDD-7155-D744-B749-9730458604AD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6A1392C-00C0-1549-BF8F-0AF8E4DAB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302040"/>
            <a:ext cx="8475504" cy="4920960"/>
          </a:xfrm>
        </p:spPr>
        <p:txBody>
          <a:bodyPr numCol="1" spc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Identify human rights relevant to your product.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Ask: Are there risks that our product will fail to respect human rights?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0D964-CC19-421A-A928-7139DABA8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5" y="100269"/>
            <a:ext cx="7883768" cy="844611"/>
          </a:xfrm>
        </p:spPr>
        <p:txBody>
          <a:bodyPr anchor="ctr">
            <a:normAutofit/>
          </a:bodyPr>
          <a:lstStyle/>
          <a:p>
            <a:r>
              <a:rPr lang="en-US" dirty="0"/>
              <a:t>Human Rights and Ethical Risks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C4C78-5EF5-A141-819F-754501713BB6}"/>
              </a:ext>
            </a:extLst>
          </p:cNvPr>
          <p:cNvSpPr txBox="1"/>
          <p:nvPr/>
        </p:nvSpPr>
        <p:spPr>
          <a:xfrm>
            <a:off x="341925" y="2217057"/>
            <a:ext cx="8486389" cy="34163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Toronto Declaration</a:t>
            </a:r>
            <a:r>
              <a:rPr lang="en-US" dirty="0"/>
              <a:t>: A statement on human rights standards for machine learning that focuses on avoiding discrimination. Recommendations include:</a:t>
            </a:r>
          </a:p>
          <a:p>
            <a:r>
              <a:rPr lang="en-US" dirty="0"/>
              <a:t> </a:t>
            </a:r>
          </a:p>
          <a:p>
            <a:pPr marL="285750" lvl="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Identify potential discriminatory outcomes.</a:t>
            </a:r>
          </a:p>
          <a:p>
            <a:pPr marL="285750" lvl="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Take effective action to prevent and mitigate discrimination and track responses.</a:t>
            </a:r>
          </a:p>
          <a:p>
            <a:pPr marL="285750" lvl="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Be transparent about efforts to identify, prevent and mitigate against discrimination in machine learning systems.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After consulting the Toronto Declaration, the RudiBrace team might learn that it needs to pay attention to how their product may have discriminatory impacts on employees.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145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DB30EF-1C74-42BE-B683-BF0662AB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20584" y="6445470"/>
            <a:ext cx="2133600" cy="365125"/>
          </a:xfrm>
        </p:spPr>
        <p:txBody>
          <a:bodyPr/>
          <a:lstStyle/>
          <a:p>
            <a:fld id="{A8160BDD-7155-D744-B749-9730458604A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541ACC-6041-4B13-B44F-21984A823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5" y="100269"/>
            <a:ext cx="7883768" cy="844611"/>
          </a:xfrm>
        </p:spPr>
        <p:txBody>
          <a:bodyPr/>
          <a:lstStyle/>
          <a:p>
            <a:r>
              <a:rPr lang="en-US" dirty="0"/>
              <a:t>Activity: Using Regulations, Standards, and Human Rights to Identify Ethical Risks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CADEF4-2B38-44D2-A94F-0ABCEA7AA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Scenario: RudiBrace product team.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Navigate to the report titled Ethics guidelines for trustworthy AI stored in the European Commission's document library.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Read the summary information. Do you think the assessment list mentioned in the final paragraph is a regulation or a standard?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Why did you provide the answer you did?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Read the first 2 or 3 bullets that describe the 7 key requirements that AI systems should meet. What are some practical learnings the RudiBrace team can take from this?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63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CCFB7E-30C1-462F-BC03-96B62B3FE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D56D2E-DD78-49A1-AE66-926FEA94B7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 your workplace, what types of situations have you experienced that required you to use ethical reasoning?</a:t>
            </a:r>
          </a:p>
          <a:p>
            <a:r>
              <a:rPr lang="en-US" dirty="0"/>
              <a:t>Of the tools and practices discussed in this lesson, which do you think will be the most effective at your workplace?</a:t>
            </a:r>
          </a:p>
        </p:txBody>
      </p:sp>
    </p:spTree>
    <p:extLst>
      <p:ext uri="{BB962C8B-B14F-4D97-AF65-F5344CB8AC3E}">
        <p14:creationId xmlns:p14="http://schemas.microsoft.com/office/powerpoint/2010/main" val="228828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E94933-1DA7-4350-9643-1228DD90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C0180F-0E29-4110-9EE7-59544B0A3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Rights and Duties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9F53A-5872-4A4E-ADE3-E2B547BAF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Rights: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What we can reasonably expect other people and society to do to protect our interests.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Many rights protect basic needs and interests.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UN Universal Declaration on Human Rights contains a list of rights that are commonly regarded as fundamental. 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/>
              <a:t>Duties: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What we and others need to do to protect rights and interests of self and others.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Most (not all) duties correspond to rights.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Often referred to as “moral obligation.”</a:t>
            </a:r>
          </a:p>
          <a:p>
            <a:pPr marL="6858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/>
              <a:t>Consider both rights and duties when participating in ethical reasoning.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634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C53C59-0F88-4E65-A316-6CE68FB93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A30BD0-4F3D-4052-9DCC-657F98CF4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FACB90-9530-4326-B9FE-32276E489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Interests</a:t>
            </a:r>
            <a:r>
              <a:rPr lang="en-US" dirty="0"/>
              <a:t>: Ethical reasons that reflect concern for tangible benefits or intangible values.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1FE07-B430-4A26-9502-9A525D0A9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People, groups, and other sentient beings all have interests.</a:t>
            </a:r>
          </a:p>
          <a:p>
            <a:r>
              <a:rPr lang="en-US" dirty="0"/>
              <a:t>Economic interests: </a:t>
            </a:r>
          </a:p>
          <a:p>
            <a:pPr lvl="1"/>
            <a:r>
              <a:rPr lang="en-US" dirty="0"/>
              <a:t>Concern for a tangible benefit, such as jobs, money, or economic opportunity. </a:t>
            </a:r>
          </a:p>
          <a:p>
            <a:pPr lvl="1"/>
            <a:r>
              <a:rPr lang="en-US" dirty="0"/>
              <a:t>Can be shared among many people, requiring trade-offs to ensure fair treatment.</a:t>
            </a:r>
          </a:p>
          <a:p>
            <a:r>
              <a:rPr lang="en-US" dirty="0"/>
              <a:t>Interests and values:</a:t>
            </a:r>
          </a:p>
          <a:p>
            <a:pPr lvl="1"/>
            <a:r>
              <a:rPr lang="en-US" dirty="0"/>
              <a:t>Intangibles like privacy, dignity, and liberty.</a:t>
            </a:r>
          </a:p>
          <a:p>
            <a:pPr lvl="1"/>
            <a:r>
              <a:rPr lang="en-US" dirty="0"/>
              <a:t>Again, sharing interests like these can require trade-offs.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794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8E7A06-D3F4-41B0-BE91-EDB68DDA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ED4998-3B90-4E0A-B3CB-3B88E06C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82087-4601-4420-A625-0AFCADC967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Values</a:t>
            </a:r>
            <a:r>
              <a:rPr lang="en-US" dirty="0"/>
              <a:t>: Ethical reasons that reflect concern for intangible benefits, or what people find desirable.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6D2D13-9AF2-4520-907B-B4E2EAFD5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Conditions that are desirable or believed to be desirable. </a:t>
            </a:r>
          </a:p>
          <a:p>
            <a:r>
              <a:rPr lang="en-US" dirty="0"/>
              <a:t>Broad consensus can mask disagreement over details.</a:t>
            </a:r>
          </a:p>
          <a:p>
            <a:r>
              <a:rPr lang="en-US" dirty="0"/>
              <a:t>Not all values are shared.</a:t>
            </a:r>
          </a:p>
          <a:p>
            <a:r>
              <a:rPr lang="en-US" dirty="0"/>
              <a:t>Address values after addressing rights and interests.</a:t>
            </a:r>
          </a:p>
          <a:p>
            <a:r>
              <a:rPr lang="en-US" dirty="0"/>
              <a:t>Values can evolve with time and technological advancement.</a:t>
            </a:r>
          </a:p>
        </p:txBody>
      </p:sp>
    </p:spTree>
    <p:extLst>
      <p:ext uri="{BB962C8B-B14F-4D97-AF65-F5344CB8AC3E}">
        <p14:creationId xmlns:p14="http://schemas.microsoft.com/office/powerpoint/2010/main" val="1375947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E9980C-F0E8-4308-8A80-C007436F8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EFA505-4F06-441A-AA5A-1FB364928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Discussing Ethical Reasons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1D2051-9000-40B1-B273-7E570BA96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Scenario: General discussion.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Can you describe a situation when different ethical reasons came into play and conflicted with one another? 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In your opinion, what are the values that are widely agreed on, and which are less so?</a:t>
            </a:r>
          </a:p>
        </p:txBody>
      </p:sp>
    </p:spTree>
    <p:extLst>
      <p:ext uri="{BB962C8B-B14F-4D97-AF65-F5344CB8AC3E}">
        <p14:creationId xmlns:p14="http://schemas.microsoft.com/office/powerpoint/2010/main" val="1540911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430D-D124-4A38-9A6C-6F87C8AC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Stumbling Blocks for Ethical Reasoning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A5EE6-1D24-4371-AA47-8774FE9B5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F11F6-A12C-41E8-8AF7-E5B30625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04874"/>
      </p:ext>
    </p:extLst>
  </p:cSld>
  <p:clrMapOvr>
    <a:masterClrMapping/>
  </p:clrMapOvr>
</p:sld>
</file>

<file path=ppt/theme/theme1.xml><?xml version="1.0" encoding="utf-8"?>
<a:theme xmlns:a="http://schemas.openxmlformats.org/drawingml/2006/main" name="LO Choice">
  <a:themeElements>
    <a:clrScheme name="Principi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6B8C1"/>
      </a:accent1>
      <a:accent2>
        <a:srgbClr val="003E51"/>
      </a:accent2>
      <a:accent3>
        <a:srgbClr val="EF3340"/>
      </a:accent3>
      <a:accent4>
        <a:srgbClr val="D9D9D6"/>
      </a:accent4>
      <a:accent5>
        <a:srgbClr val="003E51"/>
      </a:accent5>
      <a:accent6>
        <a:srgbClr val="A6B8C1"/>
      </a:accent6>
      <a:hlink>
        <a:srgbClr val="009DDC"/>
      </a:hlink>
      <a:folHlink>
        <a:srgbClr val="009DD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BBC1330D-A6D5-C344-AB97-FF961354A336}" vid="{4FBD2EC7-F7AB-E24F-8CD6-F12DD68EB5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Principia">
    <a:dk1>
      <a:srgbClr val="000000"/>
    </a:dk1>
    <a:lt1>
      <a:srgbClr val="FFFFFF"/>
    </a:lt1>
    <a:dk2>
      <a:srgbClr val="000000"/>
    </a:dk2>
    <a:lt2>
      <a:srgbClr val="FFFFFF"/>
    </a:lt2>
    <a:accent1>
      <a:srgbClr val="A6B8C1"/>
    </a:accent1>
    <a:accent2>
      <a:srgbClr val="003E51"/>
    </a:accent2>
    <a:accent3>
      <a:srgbClr val="EF3340"/>
    </a:accent3>
    <a:accent4>
      <a:srgbClr val="D9D9D6"/>
    </a:accent4>
    <a:accent5>
      <a:srgbClr val="003E51"/>
    </a:accent5>
    <a:accent6>
      <a:srgbClr val="A6B8C1"/>
    </a:accent6>
    <a:hlink>
      <a:srgbClr val="009DDC"/>
    </a:hlink>
    <a:folHlink>
      <a:srgbClr val="009DD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80FBDEA891904EA05912E91EDC8DBD" ma:contentTypeVersion="6" ma:contentTypeDescription="Create a new document." ma:contentTypeScope="" ma:versionID="829203e8adedd312548f05f1e536951f">
  <xsd:schema xmlns:xsd="http://www.w3.org/2001/XMLSchema" xmlns:xs="http://www.w3.org/2001/XMLSchema" xmlns:p="http://schemas.microsoft.com/office/2006/metadata/properties" xmlns:ns2="a7efa517-672f-464f-97d9-b1791bbfdad2" xmlns:ns3="11400535-8d9e-4ef4-b1b9-4bda44f69189" targetNamespace="http://schemas.microsoft.com/office/2006/metadata/properties" ma:root="true" ma:fieldsID="11f51822afb7f71dbf8fa44999a917d1" ns2:_="" ns3:_="">
    <xsd:import namespace="a7efa517-672f-464f-97d9-b1791bbfdad2"/>
    <xsd:import namespace="11400535-8d9e-4ef4-b1b9-4bda44f691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efa517-672f-464f-97d9-b1791bbfda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400535-8d9e-4ef4-b1b9-4bda44f6918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DEB10C-9729-452A-AC82-5A6BD09D5163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11400535-8d9e-4ef4-b1b9-4bda44f69189"/>
    <ds:schemaRef ds:uri="a7efa517-672f-464f-97d9-b1791bbfdad2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95C9AF5-90AD-475E-9D3E-9888A3078CEC}">
  <ds:schemaRefs>
    <ds:schemaRef ds:uri="11400535-8d9e-4ef4-b1b9-4bda44f69189"/>
    <ds:schemaRef ds:uri="a7efa517-672f-464f-97d9-b1791bbfdad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93680DC-FDB9-47DB-A25F-14533D29C8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9499</TotalTime>
  <Words>2813</Words>
  <Application>Microsoft Office PowerPoint</Application>
  <PresentationFormat>On-screen Show (4:3)</PresentationFormat>
  <Paragraphs>362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Times New Roman</vt:lpstr>
      <vt:lpstr>LO Choice</vt:lpstr>
      <vt:lpstr>Identifying Ethical Risks </vt:lpstr>
      <vt:lpstr>Ethical Reasons</vt:lpstr>
      <vt:lpstr>What is Ethical Reasoning?</vt:lpstr>
      <vt:lpstr>Types of Reasons</vt:lpstr>
      <vt:lpstr>Rights and Duties</vt:lpstr>
      <vt:lpstr>Interests</vt:lpstr>
      <vt:lpstr>Values</vt:lpstr>
      <vt:lpstr>Activity: Discussing Ethical Reasons</vt:lpstr>
      <vt:lpstr>Stumbling Blocks for Ethical Reasoning</vt:lpstr>
      <vt:lpstr>Myths About Ethics</vt:lpstr>
      <vt:lpstr>Technical Solutionism</vt:lpstr>
      <vt:lpstr>Moral Relativism </vt:lpstr>
      <vt:lpstr>Moral Righteousness </vt:lpstr>
      <vt:lpstr>Reasoning Fallacies</vt:lpstr>
      <vt:lpstr>Activity: Discussing Ethical Reasoning Stumbling Blocks</vt:lpstr>
      <vt:lpstr>Identify Ethical Risks in Product Development</vt:lpstr>
      <vt:lpstr>Ethical Risks in the Product Development Lifecycle</vt:lpstr>
      <vt:lpstr>Why Are Ethical Risks Often Overlooked?</vt:lpstr>
      <vt:lpstr>How Can We Anticipate and Identify Ethical Risks?</vt:lpstr>
      <vt:lpstr>Meet RudiBrace</vt:lpstr>
      <vt:lpstr>The RudiBrace Team</vt:lpstr>
      <vt:lpstr>Ethical Risks of RudiBrace</vt:lpstr>
      <vt:lpstr>Activity: Identifying Potential Risks the RudiBrace Team Might Face</vt:lpstr>
      <vt:lpstr>Tools for Identifying Ethical Risks</vt:lpstr>
      <vt:lpstr>Commonly Used Tools</vt:lpstr>
      <vt:lpstr>Consequence Scanning</vt:lpstr>
      <vt:lpstr>Scenario Analysis</vt:lpstr>
      <vt:lpstr>Stakeholder Prompts</vt:lpstr>
      <vt:lpstr>Activity: Using Consequence Scanning</vt:lpstr>
      <vt:lpstr>Use Regulations, Standards, and Human Rights to Identify Ethical Risks</vt:lpstr>
      <vt:lpstr>The Relation Between Standards, Regulation, and Ethics</vt:lpstr>
      <vt:lpstr>Regulations</vt:lpstr>
      <vt:lpstr>GDPR</vt:lpstr>
      <vt:lpstr>Data Privacy Regulations and Ethical Risks</vt:lpstr>
      <vt:lpstr>Standards</vt:lpstr>
      <vt:lpstr>Standards and Ethical Risks</vt:lpstr>
      <vt:lpstr>Human Rights</vt:lpstr>
      <vt:lpstr>Important Human Rights Documents</vt:lpstr>
      <vt:lpstr>The Role of Organizations with Respect to Human Rights</vt:lpstr>
      <vt:lpstr>Human Rights Due Diligence</vt:lpstr>
      <vt:lpstr>Human Rights and Ethical Risks</vt:lpstr>
      <vt:lpstr>Activity: Using Regulations, Standards, and Human Rights to Identify Ethical Risks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Ethical Risks</dc:title>
  <dc:creator>Ted Lechterman</dc:creator>
  <cp:lastModifiedBy>Pam Taylor</cp:lastModifiedBy>
  <cp:revision>121</cp:revision>
  <dcterms:created xsi:type="dcterms:W3CDTF">2021-01-07T12:58:10Z</dcterms:created>
  <dcterms:modified xsi:type="dcterms:W3CDTF">2021-06-11T16:47:27Z</dcterms:modified>
</cp:coreProperties>
</file>